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  <p:sldMasterId id="2147483664" r:id="rId2"/>
    <p:sldMasterId id="2147483668" r:id="rId3"/>
  </p:sldMasterIdLst>
  <p:notesMasterIdLst>
    <p:notesMasterId r:id="rId45"/>
  </p:notesMasterIdLst>
  <p:handoutMasterIdLst>
    <p:handoutMasterId r:id="rId46"/>
  </p:handoutMasterIdLst>
  <p:sldIdLst>
    <p:sldId id="389" r:id="rId4"/>
    <p:sldId id="300" r:id="rId5"/>
    <p:sldId id="349" r:id="rId6"/>
    <p:sldId id="370" r:id="rId7"/>
    <p:sldId id="398" r:id="rId8"/>
    <p:sldId id="371" r:id="rId9"/>
    <p:sldId id="394" r:id="rId10"/>
    <p:sldId id="393" r:id="rId11"/>
    <p:sldId id="405" r:id="rId12"/>
    <p:sldId id="406" r:id="rId13"/>
    <p:sldId id="395" r:id="rId14"/>
    <p:sldId id="408" r:id="rId15"/>
    <p:sldId id="368" r:id="rId16"/>
    <p:sldId id="323" r:id="rId17"/>
    <p:sldId id="363" r:id="rId18"/>
    <p:sldId id="410" r:id="rId19"/>
    <p:sldId id="411" r:id="rId20"/>
    <p:sldId id="382" r:id="rId21"/>
    <p:sldId id="334" r:id="rId22"/>
    <p:sldId id="352" r:id="rId23"/>
    <p:sldId id="336" r:id="rId24"/>
    <p:sldId id="357" r:id="rId25"/>
    <p:sldId id="339" r:id="rId26"/>
    <p:sldId id="340" r:id="rId27"/>
    <p:sldId id="341" r:id="rId28"/>
    <p:sldId id="342" r:id="rId29"/>
    <p:sldId id="345" r:id="rId30"/>
    <p:sldId id="384" r:id="rId31"/>
    <p:sldId id="386" r:id="rId32"/>
    <p:sldId id="358" r:id="rId33"/>
    <p:sldId id="397" r:id="rId34"/>
    <p:sldId id="409" r:id="rId35"/>
    <p:sldId id="412" r:id="rId36"/>
    <p:sldId id="416" r:id="rId37"/>
    <p:sldId id="413" r:id="rId38"/>
    <p:sldId id="417" r:id="rId39"/>
    <p:sldId id="414" r:id="rId40"/>
    <p:sldId id="415" r:id="rId41"/>
    <p:sldId id="418" r:id="rId42"/>
    <p:sldId id="387" r:id="rId43"/>
    <p:sldId id="388" r:id="rId44"/>
  </p:sldIdLst>
  <p:sldSz cx="9144000" cy="5143500" type="screen16x9"/>
  <p:notesSz cx="6858000" cy="91440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FCDC00"/>
    <a:srgbClr val="003D79"/>
    <a:srgbClr val="8EC2B3"/>
    <a:srgbClr val="1E7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92" autoAdjust="0"/>
  </p:normalViewPr>
  <p:slideViewPr>
    <p:cSldViewPr>
      <p:cViewPr varScale="1">
        <p:scale>
          <a:sx n="140" d="100"/>
          <a:sy n="140" d="100"/>
        </p:scale>
        <p:origin x="132" y="49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FCD7AC-EF30-46EE-9A85-C75220F3EF89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0A5B804-5034-47A1-85BC-F993B03F2E20}">
      <dgm:prSet phldrT="[Teks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F1E43679-2D05-4F48-AB98-F232469040BC}" type="parTrans" cxnId="{B9F32FA6-A665-4A28-B90F-03070BB6CF48}">
      <dgm:prSet/>
      <dgm:spPr/>
      <dgm:t>
        <a:bodyPr/>
        <a:lstStyle/>
        <a:p>
          <a:endParaRPr lang="nl-NL"/>
        </a:p>
      </dgm:t>
    </dgm:pt>
    <dgm:pt modelId="{2DF494B2-6973-42EF-80D8-A0FAC7E10C26}" type="sibTrans" cxnId="{B9F32FA6-A665-4A28-B90F-03070BB6CF48}">
      <dgm:prSet/>
      <dgm:spPr/>
      <dgm:t>
        <a:bodyPr/>
        <a:lstStyle/>
        <a:p>
          <a:endParaRPr lang="nl-NL"/>
        </a:p>
      </dgm:t>
    </dgm:pt>
    <dgm:pt modelId="{2BA99B40-590E-4069-A28A-F947CB33EB60}">
      <dgm:prSet phldrT="[Teks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431DEC8B-8A38-4E35-8E26-6B2BAEA22EBC}" type="sibTrans" cxnId="{3A76DAE0-8E1C-42DC-BAAD-B3B553E16E9D}">
      <dgm:prSet/>
      <dgm:spPr/>
      <dgm:t>
        <a:bodyPr/>
        <a:lstStyle/>
        <a:p>
          <a:endParaRPr lang="nl-NL"/>
        </a:p>
      </dgm:t>
    </dgm:pt>
    <dgm:pt modelId="{0A20D032-D9AF-4532-95C5-BA9CC1D7122A}" type="parTrans" cxnId="{3A76DAE0-8E1C-42DC-BAAD-B3B553E16E9D}">
      <dgm:prSet/>
      <dgm:spPr/>
      <dgm:t>
        <a:bodyPr/>
        <a:lstStyle/>
        <a:p>
          <a:endParaRPr lang="nl-NL"/>
        </a:p>
      </dgm:t>
    </dgm:pt>
    <dgm:pt modelId="{9B7A2397-6043-432E-8395-BA49A99812B5}">
      <dgm:prSet phldrT="[Teks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00499EB0-E94D-40E0-974E-EFED938D493A}" type="sibTrans" cxnId="{7401C39A-C6F2-47CA-B292-B02B6FC620C6}">
      <dgm:prSet/>
      <dgm:spPr/>
      <dgm:t>
        <a:bodyPr/>
        <a:lstStyle/>
        <a:p>
          <a:endParaRPr lang="nl-NL"/>
        </a:p>
      </dgm:t>
    </dgm:pt>
    <dgm:pt modelId="{53A303E5-237B-4173-95A4-BBFBF6C3E000}" type="parTrans" cxnId="{7401C39A-C6F2-47CA-B292-B02B6FC620C6}">
      <dgm:prSet/>
      <dgm:spPr/>
      <dgm:t>
        <a:bodyPr/>
        <a:lstStyle/>
        <a:p>
          <a:endParaRPr lang="nl-NL"/>
        </a:p>
      </dgm:t>
    </dgm:pt>
    <dgm:pt modelId="{875C5C48-DC55-4EC3-8747-29FDBFBDE4C0}">
      <dgm:prSet phldrT="[Tekst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nl-NL" dirty="0"/>
        </a:p>
      </dgm:t>
    </dgm:pt>
    <dgm:pt modelId="{03A5DE24-2E90-46A0-B9D5-1170678AAA09}" type="sibTrans" cxnId="{E3459DE7-F4AD-4617-9A7D-2DAF71ADC768}">
      <dgm:prSet/>
      <dgm:spPr/>
      <dgm:t>
        <a:bodyPr/>
        <a:lstStyle/>
        <a:p>
          <a:endParaRPr lang="nl-NL"/>
        </a:p>
      </dgm:t>
    </dgm:pt>
    <dgm:pt modelId="{965A43EA-61AF-4C86-9A49-9062E1A58911}" type="parTrans" cxnId="{E3459DE7-F4AD-4617-9A7D-2DAF71ADC768}">
      <dgm:prSet/>
      <dgm:spPr/>
      <dgm:t>
        <a:bodyPr/>
        <a:lstStyle/>
        <a:p>
          <a:endParaRPr lang="nl-NL"/>
        </a:p>
      </dgm:t>
    </dgm:pt>
    <dgm:pt modelId="{265860E9-3FBB-4CC4-88A6-6A2A5DE30918}" type="pres">
      <dgm:prSet presAssocID="{1DFCD7AC-EF30-46EE-9A85-C75220F3EF89}" presName="Name0" presStyleCnt="0">
        <dgm:presLayoutVars>
          <dgm:dir/>
          <dgm:resizeHandles val="exact"/>
        </dgm:presLayoutVars>
      </dgm:prSet>
      <dgm:spPr/>
    </dgm:pt>
    <dgm:pt modelId="{099022F0-6F4D-46CB-8582-FAA21D4723A9}" type="pres">
      <dgm:prSet presAssocID="{875C5C48-DC55-4EC3-8747-29FDBFBDE4C0}" presName="composite" presStyleCnt="0"/>
      <dgm:spPr/>
    </dgm:pt>
    <dgm:pt modelId="{7F8C1D09-3BCC-4F4B-99BE-4EACE1589884}" type="pres">
      <dgm:prSet presAssocID="{875C5C48-DC55-4EC3-8747-29FDBFBDE4C0}" presName="imagSh" presStyleLbl="bgImgPlace1" presStyleIdx="0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D00A8454-5FA6-489F-9BC9-71B21A4A1002}" type="pres">
      <dgm:prSet presAssocID="{875C5C48-DC55-4EC3-8747-29FDBFBDE4C0}" presName="txNode" presStyleLbl="node1" presStyleIdx="0" presStyleCnt="4">
        <dgm:presLayoutVars>
          <dgm:bulletEnabled val="1"/>
        </dgm:presLayoutVars>
      </dgm:prSet>
      <dgm:spPr/>
    </dgm:pt>
    <dgm:pt modelId="{DED2DCD0-20E7-47F3-A254-C6449B47E74B}" type="pres">
      <dgm:prSet presAssocID="{03A5DE24-2E90-46A0-B9D5-1170678AAA09}" presName="sibTrans" presStyleLbl="sibTrans2D1" presStyleIdx="0" presStyleCnt="3"/>
      <dgm:spPr/>
    </dgm:pt>
    <dgm:pt modelId="{7944F2D2-65A9-47FD-B76B-C78D8E19C355}" type="pres">
      <dgm:prSet presAssocID="{03A5DE24-2E90-46A0-B9D5-1170678AAA09}" presName="connTx" presStyleLbl="sibTrans2D1" presStyleIdx="0" presStyleCnt="3"/>
      <dgm:spPr/>
    </dgm:pt>
    <dgm:pt modelId="{E211AD61-A8FB-4CC7-AA10-B375F697B82D}" type="pres">
      <dgm:prSet presAssocID="{2BA99B40-590E-4069-A28A-F947CB33EB60}" presName="composite" presStyleCnt="0"/>
      <dgm:spPr/>
    </dgm:pt>
    <dgm:pt modelId="{2ED86B69-44C1-466E-B11A-D1A8EB504136}" type="pres">
      <dgm:prSet presAssocID="{2BA99B40-590E-4069-A28A-F947CB33EB60}" presName="imagSh" presStyleLbl="bgImgPlace1" presStyleIdx="1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02BC13A4-F010-4D92-95FE-292DFFAE3E3D}" type="pres">
      <dgm:prSet presAssocID="{2BA99B40-590E-4069-A28A-F947CB33EB60}" presName="txNode" presStyleLbl="node1" presStyleIdx="1" presStyleCnt="4">
        <dgm:presLayoutVars>
          <dgm:bulletEnabled val="1"/>
        </dgm:presLayoutVars>
      </dgm:prSet>
      <dgm:spPr/>
    </dgm:pt>
    <dgm:pt modelId="{1D126CE6-0CF0-4453-A7B0-3FFB63C6895A}" type="pres">
      <dgm:prSet presAssocID="{431DEC8B-8A38-4E35-8E26-6B2BAEA22EBC}" presName="sibTrans" presStyleLbl="sibTrans2D1" presStyleIdx="1" presStyleCnt="3"/>
      <dgm:spPr/>
    </dgm:pt>
    <dgm:pt modelId="{9657F430-6CE0-4A97-AFA8-550A90402D00}" type="pres">
      <dgm:prSet presAssocID="{431DEC8B-8A38-4E35-8E26-6B2BAEA22EBC}" presName="connTx" presStyleLbl="sibTrans2D1" presStyleIdx="1" presStyleCnt="3"/>
      <dgm:spPr/>
    </dgm:pt>
    <dgm:pt modelId="{29F55FFB-7A7A-4665-935B-714FCF3990DC}" type="pres">
      <dgm:prSet presAssocID="{C0A5B804-5034-47A1-85BC-F993B03F2E20}" presName="composite" presStyleCnt="0"/>
      <dgm:spPr/>
    </dgm:pt>
    <dgm:pt modelId="{509D71A5-0089-4525-B89E-6A0662C7C3F3}" type="pres">
      <dgm:prSet presAssocID="{C0A5B804-5034-47A1-85BC-F993B03F2E20}" presName="imagSh" presStyleLbl="bgImgPlace1" presStyleIdx="2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01532AA8-3DF0-4002-BDE6-A3BF359BF962}" type="pres">
      <dgm:prSet presAssocID="{C0A5B804-5034-47A1-85BC-F993B03F2E20}" presName="txNode" presStyleLbl="node1" presStyleIdx="2" presStyleCnt="4">
        <dgm:presLayoutVars>
          <dgm:bulletEnabled val="1"/>
        </dgm:presLayoutVars>
      </dgm:prSet>
      <dgm:spPr/>
    </dgm:pt>
    <dgm:pt modelId="{B1EDA868-A466-4236-B31F-E24DAAAE2256}" type="pres">
      <dgm:prSet presAssocID="{2DF494B2-6973-42EF-80D8-A0FAC7E10C26}" presName="sibTrans" presStyleLbl="sibTrans2D1" presStyleIdx="2" presStyleCnt="3"/>
      <dgm:spPr/>
    </dgm:pt>
    <dgm:pt modelId="{E44BE12A-88B8-44B1-9B42-A43DF6A043D3}" type="pres">
      <dgm:prSet presAssocID="{2DF494B2-6973-42EF-80D8-A0FAC7E10C26}" presName="connTx" presStyleLbl="sibTrans2D1" presStyleIdx="2" presStyleCnt="3"/>
      <dgm:spPr/>
    </dgm:pt>
    <dgm:pt modelId="{DA0A1ED0-99BC-4530-A670-EAC4C3E60FDE}" type="pres">
      <dgm:prSet presAssocID="{9B7A2397-6043-432E-8395-BA49A99812B5}" presName="composite" presStyleCnt="0"/>
      <dgm:spPr/>
    </dgm:pt>
    <dgm:pt modelId="{D4EE164F-E3DA-437F-A4A7-AD6CA39AE9FE}" type="pres">
      <dgm:prSet presAssocID="{9B7A2397-6043-432E-8395-BA49A99812B5}" presName="imagSh" presStyleLbl="bgImgPlace1" presStyleIdx="3" presStyleCnt="4"/>
      <dgm:spPr>
        <a:solidFill>
          <a:schemeClr val="accent1"/>
        </a:solidFill>
        <a:ln>
          <a:solidFill>
            <a:schemeClr val="accent1"/>
          </a:solidFill>
        </a:ln>
      </dgm:spPr>
    </dgm:pt>
    <dgm:pt modelId="{64B470F0-3413-452D-943A-7B613D6FF75C}" type="pres">
      <dgm:prSet presAssocID="{9B7A2397-6043-432E-8395-BA49A99812B5}" presName="txNode" presStyleLbl="node1" presStyleIdx="3" presStyleCnt="4">
        <dgm:presLayoutVars>
          <dgm:bulletEnabled val="1"/>
        </dgm:presLayoutVars>
      </dgm:prSet>
      <dgm:spPr/>
    </dgm:pt>
  </dgm:ptLst>
  <dgm:cxnLst>
    <dgm:cxn modelId="{6E5E4913-B103-4361-B0E0-314A6B7D039E}" type="presOf" srcId="{03A5DE24-2E90-46A0-B9D5-1170678AAA09}" destId="{DED2DCD0-20E7-47F3-A254-C6449B47E74B}" srcOrd="0" destOrd="0" presId="urn:microsoft.com/office/officeart/2005/8/layout/hProcess10"/>
    <dgm:cxn modelId="{81D33427-7DB1-4D81-B985-6979AD260DB9}" type="presOf" srcId="{2BA99B40-590E-4069-A28A-F947CB33EB60}" destId="{02BC13A4-F010-4D92-95FE-292DFFAE3E3D}" srcOrd="0" destOrd="0" presId="urn:microsoft.com/office/officeart/2005/8/layout/hProcess10"/>
    <dgm:cxn modelId="{874A5947-ADE2-417E-B381-E8F9EFA676F5}" type="presOf" srcId="{C0A5B804-5034-47A1-85BC-F993B03F2E20}" destId="{01532AA8-3DF0-4002-BDE6-A3BF359BF962}" srcOrd="0" destOrd="0" presId="urn:microsoft.com/office/officeart/2005/8/layout/hProcess10"/>
    <dgm:cxn modelId="{552C8684-F4C9-45FA-8355-387FEF388DA6}" type="presOf" srcId="{2DF494B2-6973-42EF-80D8-A0FAC7E10C26}" destId="{B1EDA868-A466-4236-B31F-E24DAAAE2256}" srcOrd="0" destOrd="0" presId="urn:microsoft.com/office/officeart/2005/8/layout/hProcess10"/>
    <dgm:cxn modelId="{7401C39A-C6F2-47CA-B292-B02B6FC620C6}" srcId="{1DFCD7AC-EF30-46EE-9A85-C75220F3EF89}" destId="{9B7A2397-6043-432E-8395-BA49A99812B5}" srcOrd="3" destOrd="0" parTransId="{53A303E5-237B-4173-95A4-BBFBF6C3E000}" sibTransId="{00499EB0-E94D-40E0-974E-EFED938D493A}"/>
    <dgm:cxn modelId="{E25A959C-5FBA-4951-863E-504B13F1DCBA}" type="presOf" srcId="{9B7A2397-6043-432E-8395-BA49A99812B5}" destId="{64B470F0-3413-452D-943A-7B613D6FF75C}" srcOrd="0" destOrd="0" presId="urn:microsoft.com/office/officeart/2005/8/layout/hProcess10"/>
    <dgm:cxn modelId="{B9F32FA6-A665-4A28-B90F-03070BB6CF48}" srcId="{1DFCD7AC-EF30-46EE-9A85-C75220F3EF89}" destId="{C0A5B804-5034-47A1-85BC-F993B03F2E20}" srcOrd="2" destOrd="0" parTransId="{F1E43679-2D05-4F48-AB98-F232469040BC}" sibTransId="{2DF494B2-6973-42EF-80D8-A0FAC7E10C26}"/>
    <dgm:cxn modelId="{E052A2CE-05A4-410E-B207-374F13D98C42}" type="presOf" srcId="{2DF494B2-6973-42EF-80D8-A0FAC7E10C26}" destId="{E44BE12A-88B8-44B1-9B42-A43DF6A043D3}" srcOrd="1" destOrd="0" presId="urn:microsoft.com/office/officeart/2005/8/layout/hProcess10"/>
    <dgm:cxn modelId="{4A2ED3DC-F2FC-4176-B8E3-41F2146E5F1E}" type="presOf" srcId="{03A5DE24-2E90-46A0-B9D5-1170678AAA09}" destId="{7944F2D2-65A9-47FD-B76B-C78D8E19C355}" srcOrd="1" destOrd="0" presId="urn:microsoft.com/office/officeart/2005/8/layout/hProcess10"/>
    <dgm:cxn modelId="{DDA3F9DD-C982-4E19-8B09-9AEFE3019C58}" type="presOf" srcId="{875C5C48-DC55-4EC3-8747-29FDBFBDE4C0}" destId="{D00A8454-5FA6-489F-9BC9-71B21A4A1002}" srcOrd="0" destOrd="0" presId="urn:microsoft.com/office/officeart/2005/8/layout/hProcess10"/>
    <dgm:cxn modelId="{D9CB74DF-735F-43B0-B13C-381284D48499}" type="presOf" srcId="{1DFCD7AC-EF30-46EE-9A85-C75220F3EF89}" destId="{265860E9-3FBB-4CC4-88A6-6A2A5DE30918}" srcOrd="0" destOrd="0" presId="urn:microsoft.com/office/officeart/2005/8/layout/hProcess10"/>
    <dgm:cxn modelId="{3A76DAE0-8E1C-42DC-BAAD-B3B553E16E9D}" srcId="{1DFCD7AC-EF30-46EE-9A85-C75220F3EF89}" destId="{2BA99B40-590E-4069-A28A-F947CB33EB60}" srcOrd="1" destOrd="0" parTransId="{0A20D032-D9AF-4532-95C5-BA9CC1D7122A}" sibTransId="{431DEC8B-8A38-4E35-8E26-6B2BAEA22EBC}"/>
    <dgm:cxn modelId="{D8FD38E2-AB92-4A5F-A256-9CB52B15A710}" type="presOf" srcId="{431DEC8B-8A38-4E35-8E26-6B2BAEA22EBC}" destId="{9657F430-6CE0-4A97-AFA8-550A90402D00}" srcOrd="1" destOrd="0" presId="urn:microsoft.com/office/officeart/2005/8/layout/hProcess10"/>
    <dgm:cxn modelId="{E3459DE7-F4AD-4617-9A7D-2DAF71ADC768}" srcId="{1DFCD7AC-EF30-46EE-9A85-C75220F3EF89}" destId="{875C5C48-DC55-4EC3-8747-29FDBFBDE4C0}" srcOrd="0" destOrd="0" parTransId="{965A43EA-61AF-4C86-9A49-9062E1A58911}" sibTransId="{03A5DE24-2E90-46A0-B9D5-1170678AAA09}"/>
    <dgm:cxn modelId="{BEC714FB-0C9D-4AFC-8D36-5460A10482FA}" type="presOf" srcId="{431DEC8B-8A38-4E35-8E26-6B2BAEA22EBC}" destId="{1D126CE6-0CF0-4453-A7B0-3FFB63C6895A}" srcOrd="0" destOrd="0" presId="urn:microsoft.com/office/officeart/2005/8/layout/hProcess10"/>
    <dgm:cxn modelId="{CB9C1BE3-C86B-4D77-858F-931DEFBD174E}" type="presParOf" srcId="{265860E9-3FBB-4CC4-88A6-6A2A5DE30918}" destId="{099022F0-6F4D-46CB-8582-FAA21D4723A9}" srcOrd="0" destOrd="0" presId="urn:microsoft.com/office/officeart/2005/8/layout/hProcess10"/>
    <dgm:cxn modelId="{242CFC06-00F4-407D-9273-38F666A523B5}" type="presParOf" srcId="{099022F0-6F4D-46CB-8582-FAA21D4723A9}" destId="{7F8C1D09-3BCC-4F4B-99BE-4EACE1589884}" srcOrd="0" destOrd="0" presId="urn:microsoft.com/office/officeart/2005/8/layout/hProcess10"/>
    <dgm:cxn modelId="{ECEC4EC6-783D-4ECA-9BB8-6BC749BD4463}" type="presParOf" srcId="{099022F0-6F4D-46CB-8582-FAA21D4723A9}" destId="{D00A8454-5FA6-489F-9BC9-71B21A4A1002}" srcOrd="1" destOrd="0" presId="urn:microsoft.com/office/officeart/2005/8/layout/hProcess10"/>
    <dgm:cxn modelId="{BACFCDF5-E8B9-428F-85CD-F27369DFE88D}" type="presParOf" srcId="{265860E9-3FBB-4CC4-88A6-6A2A5DE30918}" destId="{DED2DCD0-20E7-47F3-A254-C6449B47E74B}" srcOrd="1" destOrd="0" presId="urn:microsoft.com/office/officeart/2005/8/layout/hProcess10"/>
    <dgm:cxn modelId="{580E2004-318E-419F-8F8F-7E3367F2C197}" type="presParOf" srcId="{DED2DCD0-20E7-47F3-A254-C6449B47E74B}" destId="{7944F2D2-65A9-47FD-B76B-C78D8E19C355}" srcOrd="0" destOrd="0" presId="urn:microsoft.com/office/officeart/2005/8/layout/hProcess10"/>
    <dgm:cxn modelId="{E9E652A9-5D26-46E2-86C9-CA7BBF8C41AF}" type="presParOf" srcId="{265860E9-3FBB-4CC4-88A6-6A2A5DE30918}" destId="{E211AD61-A8FB-4CC7-AA10-B375F697B82D}" srcOrd="2" destOrd="0" presId="urn:microsoft.com/office/officeart/2005/8/layout/hProcess10"/>
    <dgm:cxn modelId="{0D0AB31A-C8A9-45E2-B32D-2E24FE1F7DD5}" type="presParOf" srcId="{E211AD61-A8FB-4CC7-AA10-B375F697B82D}" destId="{2ED86B69-44C1-466E-B11A-D1A8EB504136}" srcOrd="0" destOrd="0" presId="urn:microsoft.com/office/officeart/2005/8/layout/hProcess10"/>
    <dgm:cxn modelId="{B1D2E9F8-0E38-43F6-AF03-6D6E3F388677}" type="presParOf" srcId="{E211AD61-A8FB-4CC7-AA10-B375F697B82D}" destId="{02BC13A4-F010-4D92-95FE-292DFFAE3E3D}" srcOrd="1" destOrd="0" presId="urn:microsoft.com/office/officeart/2005/8/layout/hProcess10"/>
    <dgm:cxn modelId="{EAB3A536-B61F-4FCC-AEED-EB263811C142}" type="presParOf" srcId="{265860E9-3FBB-4CC4-88A6-6A2A5DE30918}" destId="{1D126CE6-0CF0-4453-A7B0-3FFB63C6895A}" srcOrd="3" destOrd="0" presId="urn:microsoft.com/office/officeart/2005/8/layout/hProcess10"/>
    <dgm:cxn modelId="{C10EA4AE-B1AD-49F3-85FD-3B5BF80589DA}" type="presParOf" srcId="{1D126CE6-0CF0-4453-A7B0-3FFB63C6895A}" destId="{9657F430-6CE0-4A97-AFA8-550A90402D00}" srcOrd="0" destOrd="0" presId="urn:microsoft.com/office/officeart/2005/8/layout/hProcess10"/>
    <dgm:cxn modelId="{583E6B46-4773-44FA-BA51-A76C574F5970}" type="presParOf" srcId="{265860E9-3FBB-4CC4-88A6-6A2A5DE30918}" destId="{29F55FFB-7A7A-4665-935B-714FCF3990DC}" srcOrd="4" destOrd="0" presId="urn:microsoft.com/office/officeart/2005/8/layout/hProcess10"/>
    <dgm:cxn modelId="{C45D5A49-0844-4248-9EAF-3FDDCDCC5FE7}" type="presParOf" srcId="{29F55FFB-7A7A-4665-935B-714FCF3990DC}" destId="{509D71A5-0089-4525-B89E-6A0662C7C3F3}" srcOrd="0" destOrd="0" presId="urn:microsoft.com/office/officeart/2005/8/layout/hProcess10"/>
    <dgm:cxn modelId="{3C332F67-D1CC-4138-A152-EDD4736281B2}" type="presParOf" srcId="{29F55FFB-7A7A-4665-935B-714FCF3990DC}" destId="{01532AA8-3DF0-4002-BDE6-A3BF359BF962}" srcOrd="1" destOrd="0" presId="urn:microsoft.com/office/officeart/2005/8/layout/hProcess10"/>
    <dgm:cxn modelId="{EDF615D0-43A9-4FB9-B40E-1FB7516DFF79}" type="presParOf" srcId="{265860E9-3FBB-4CC4-88A6-6A2A5DE30918}" destId="{B1EDA868-A466-4236-B31F-E24DAAAE2256}" srcOrd="5" destOrd="0" presId="urn:microsoft.com/office/officeart/2005/8/layout/hProcess10"/>
    <dgm:cxn modelId="{E2990066-5BFB-4911-AB22-81CC415312BC}" type="presParOf" srcId="{B1EDA868-A466-4236-B31F-E24DAAAE2256}" destId="{E44BE12A-88B8-44B1-9B42-A43DF6A043D3}" srcOrd="0" destOrd="0" presId="urn:microsoft.com/office/officeart/2005/8/layout/hProcess10"/>
    <dgm:cxn modelId="{8A401A82-384A-4914-A8C4-1EDE868D8140}" type="presParOf" srcId="{265860E9-3FBB-4CC4-88A6-6A2A5DE30918}" destId="{DA0A1ED0-99BC-4530-A670-EAC4C3E60FDE}" srcOrd="6" destOrd="0" presId="urn:microsoft.com/office/officeart/2005/8/layout/hProcess10"/>
    <dgm:cxn modelId="{BA4F6F0F-254E-43AA-84AD-3C36CB3AA4CD}" type="presParOf" srcId="{DA0A1ED0-99BC-4530-A670-EAC4C3E60FDE}" destId="{D4EE164F-E3DA-437F-A4A7-AD6CA39AE9FE}" srcOrd="0" destOrd="0" presId="urn:microsoft.com/office/officeart/2005/8/layout/hProcess10"/>
    <dgm:cxn modelId="{DFA73A4D-D35E-41D4-A2F5-792C0C971267}" type="presParOf" srcId="{DA0A1ED0-99BC-4530-A670-EAC4C3E60FDE}" destId="{64B470F0-3413-452D-943A-7B613D6FF75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8C1D09-3BCC-4F4B-99BE-4EACE1589884}">
      <dsp:nvSpPr>
        <dsp:cNvPr id="0" name=""/>
        <dsp:cNvSpPr/>
      </dsp:nvSpPr>
      <dsp:spPr>
        <a:xfrm>
          <a:off x="1057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A8454-5FA6-489F-9BC9-71B21A4A1002}">
      <dsp:nvSpPr>
        <dsp:cNvPr id="0" name=""/>
        <dsp:cNvSpPr/>
      </dsp:nvSpPr>
      <dsp:spPr>
        <a:xfrm>
          <a:off x="225223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kern="1200" dirty="0"/>
        </a:p>
      </dsp:txBody>
      <dsp:txXfrm>
        <a:off x="265554" y="1940157"/>
        <a:ext cx="1296356" cy="1296356"/>
      </dsp:txXfrm>
    </dsp:sp>
    <dsp:sp modelId="{DED2DCD0-20E7-47F3-A254-C6449B47E74B}">
      <dsp:nvSpPr>
        <dsp:cNvPr id="0" name=""/>
        <dsp:cNvSpPr/>
      </dsp:nvSpPr>
      <dsp:spPr>
        <a:xfrm>
          <a:off x="1643320" y="1596685"/>
          <a:ext cx="265244" cy="3308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1643320" y="1662861"/>
        <a:ext cx="185671" cy="198526"/>
      </dsp:txXfrm>
    </dsp:sp>
    <dsp:sp modelId="{2ED86B69-44C1-466E-B11A-D1A8EB504136}">
      <dsp:nvSpPr>
        <dsp:cNvPr id="0" name=""/>
        <dsp:cNvSpPr/>
      </dsp:nvSpPr>
      <dsp:spPr>
        <a:xfrm>
          <a:off x="2135916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C13A4-F010-4D92-95FE-292DFFAE3E3D}">
      <dsp:nvSpPr>
        <dsp:cNvPr id="0" name=""/>
        <dsp:cNvSpPr/>
      </dsp:nvSpPr>
      <dsp:spPr>
        <a:xfrm>
          <a:off x="2360082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6000" kern="1200" dirty="0"/>
        </a:p>
      </dsp:txBody>
      <dsp:txXfrm>
        <a:off x="2400413" y="1940157"/>
        <a:ext cx="1296356" cy="1296356"/>
      </dsp:txXfrm>
    </dsp:sp>
    <dsp:sp modelId="{1D126CE6-0CF0-4453-A7B0-3FFB63C6895A}">
      <dsp:nvSpPr>
        <dsp:cNvPr id="0" name=""/>
        <dsp:cNvSpPr/>
      </dsp:nvSpPr>
      <dsp:spPr>
        <a:xfrm>
          <a:off x="3778179" y="1596685"/>
          <a:ext cx="265244" cy="3308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3778179" y="1662861"/>
        <a:ext cx="185671" cy="198526"/>
      </dsp:txXfrm>
    </dsp:sp>
    <dsp:sp modelId="{509D71A5-0089-4525-B89E-6A0662C7C3F3}">
      <dsp:nvSpPr>
        <dsp:cNvPr id="0" name=""/>
        <dsp:cNvSpPr/>
      </dsp:nvSpPr>
      <dsp:spPr>
        <a:xfrm>
          <a:off x="4270776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32AA8-3DF0-4002-BDE6-A3BF359BF962}">
      <dsp:nvSpPr>
        <dsp:cNvPr id="0" name=""/>
        <dsp:cNvSpPr/>
      </dsp:nvSpPr>
      <dsp:spPr>
        <a:xfrm>
          <a:off x="4494942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kern="1200" dirty="0"/>
        </a:p>
      </dsp:txBody>
      <dsp:txXfrm>
        <a:off x="4535273" y="1940157"/>
        <a:ext cx="1296356" cy="1296356"/>
      </dsp:txXfrm>
    </dsp:sp>
    <dsp:sp modelId="{B1EDA868-A466-4236-B31F-E24DAAAE2256}">
      <dsp:nvSpPr>
        <dsp:cNvPr id="0" name=""/>
        <dsp:cNvSpPr/>
      </dsp:nvSpPr>
      <dsp:spPr>
        <a:xfrm>
          <a:off x="5913039" y="1596685"/>
          <a:ext cx="265244" cy="3308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400" kern="1200"/>
        </a:p>
      </dsp:txBody>
      <dsp:txXfrm>
        <a:off x="5913039" y="1662861"/>
        <a:ext cx="185671" cy="198526"/>
      </dsp:txXfrm>
    </dsp:sp>
    <dsp:sp modelId="{D4EE164F-E3DA-437F-A4A7-AD6CA39AE9FE}">
      <dsp:nvSpPr>
        <dsp:cNvPr id="0" name=""/>
        <dsp:cNvSpPr/>
      </dsp:nvSpPr>
      <dsp:spPr>
        <a:xfrm>
          <a:off x="6405635" y="1073615"/>
          <a:ext cx="1377018" cy="137701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B470F0-3413-452D-943A-7B613D6FF75C}">
      <dsp:nvSpPr>
        <dsp:cNvPr id="0" name=""/>
        <dsp:cNvSpPr/>
      </dsp:nvSpPr>
      <dsp:spPr>
        <a:xfrm>
          <a:off x="6629801" y="1899826"/>
          <a:ext cx="1377018" cy="13770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100" kern="1200" dirty="0"/>
        </a:p>
      </dsp:txBody>
      <dsp:txXfrm>
        <a:off x="6670132" y="1940157"/>
        <a:ext cx="1296356" cy="1296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4478E20-CCCC-51B1-5C98-EAF35AFBBC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C1F50CB-0400-A392-B59F-B25038F74C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B985871-06E8-4BED-8C5E-3242B62CF88C}" type="datetimeFigureOut">
              <a:rPr lang="nl-BE"/>
              <a:pPr>
                <a:defRPr/>
              </a:pPr>
              <a:t>5/03/2024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0331E03-A221-203E-55BD-DE245E7B56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626621C-1765-898A-72C9-918D4FE8CC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571162E-C8B2-449F-BD70-C6BD42B61F2F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FF9ADCC-E03F-E9AF-A394-7E43B44E31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351C7CF-C066-76A5-86D7-7046846C70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A24CC02-7F73-497F-80C3-386309BE8A53}" type="datetimeFigureOut">
              <a:rPr lang="nl-BE"/>
              <a:pPr>
                <a:defRPr/>
              </a:pPr>
              <a:t>5/03/2024</a:t>
            </a:fld>
            <a:endParaRPr lang="nl-BE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B99EFE70-C4F1-32FC-8FEF-E8604B8DFB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B263258F-6CF1-4013-A252-DC8BCCEFF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438844-EB3E-5E64-A2CB-7815A44C13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0B70A00-8D5A-5F43-89B2-08CA603EF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682FEDC-5505-4105-9C0A-E1BCDB8CC900}" type="slidenum">
              <a:rPr lang="nl-BE" altLang="nl-BE"/>
              <a:pPr/>
              <a:t>‹nr.›</a:t>
            </a:fld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>
            <a:extLst>
              <a:ext uri="{FF2B5EF4-FFF2-40B4-BE49-F238E27FC236}">
                <a16:creationId xmlns:a16="http://schemas.microsoft.com/office/drawing/2014/main" id="{B40FCAEC-EFFD-A00A-EF2C-69994255F2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>
            <a:extLst>
              <a:ext uri="{FF2B5EF4-FFF2-40B4-BE49-F238E27FC236}">
                <a16:creationId xmlns:a16="http://schemas.microsoft.com/office/drawing/2014/main" id="{CDBBB83B-4FBC-8633-06BD-CF0F40B8B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altLang="nl-BE" dirty="0"/>
              <a:t>Opmerkingen/vragen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NL" altLang="nl-BE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altLang="nl-BE" dirty="0"/>
              <a:t>Wat met Bremlaan 18??? Nu niet mee opgenomen in ontwerp; hier ook asfalt vernieuwen; RWA op sterfgracht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nl-BE" altLang="nl-BE" dirty="0"/>
          </a:p>
        </p:txBody>
      </p:sp>
      <p:sp>
        <p:nvSpPr>
          <p:cNvPr id="14340" name="Tijdelijke aanduiding voor dianummer 3">
            <a:extLst>
              <a:ext uri="{FF2B5EF4-FFF2-40B4-BE49-F238E27FC236}">
                <a16:creationId xmlns:a16="http://schemas.microsoft.com/office/drawing/2014/main" id="{3BEB043B-B1B0-5F52-309B-787B231BFE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EF13067-F10A-4949-A4DE-956B6437460C}" type="slidenum">
              <a:rPr lang="nl-BE" altLang="nl-BE"/>
              <a:pPr/>
              <a:t>1</a:t>
            </a:fld>
            <a:endParaRPr lang="nl-BE" altLang="nl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>
            <a:extLst>
              <a:ext uri="{FF2B5EF4-FFF2-40B4-BE49-F238E27FC236}">
                <a16:creationId xmlns:a16="http://schemas.microsoft.com/office/drawing/2014/main" id="{4A90F47D-E05A-8B81-3259-0C46F8206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>
            <a:extLst>
              <a:ext uri="{FF2B5EF4-FFF2-40B4-BE49-F238E27FC236}">
                <a16:creationId xmlns:a16="http://schemas.microsoft.com/office/drawing/2014/main" id="{A76A04D5-49F0-5DE6-1C1E-FC327689DF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26628" name="Tijdelijke aanduiding voor dianummer 3">
            <a:extLst>
              <a:ext uri="{FF2B5EF4-FFF2-40B4-BE49-F238E27FC236}">
                <a16:creationId xmlns:a16="http://schemas.microsoft.com/office/drawing/2014/main" id="{EB47E8D7-8152-AC4B-1B5F-FA4FD2187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F58F24F-DBB4-4775-AC98-8932DD4E9A35}" type="slidenum">
              <a:rPr lang="nl-BE" altLang="nl-BE"/>
              <a:pPr/>
              <a:t>12</a:t>
            </a:fld>
            <a:endParaRPr lang="nl-BE" alt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>
            <a:extLst>
              <a:ext uri="{FF2B5EF4-FFF2-40B4-BE49-F238E27FC236}">
                <a16:creationId xmlns:a16="http://schemas.microsoft.com/office/drawing/2014/main" id="{D0712DB9-4804-F83B-F0C7-00FEE42E8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7">
            <a:extLst>
              <a:ext uri="{FF2B5EF4-FFF2-40B4-BE49-F238E27FC236}">
                <a16:creationId xmlns:a16="http://schemas.microsoft.com/office/drawing/2014/main" id="{BD86C7B6-AB58-3F99-DFD5-D42823DA58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5263"/>
            <a:ext cx="7921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3563888" y="1977684"/>
            <a:ext cx="3168352" cy="32427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3563888" y="1491631"/>
            <a:ext cx="5472856" cy="432197"/>
          </a:xfrm>
          <a:prstGeom prst="rect">
            <a:avLst/>
          </a:prstGeom>
        </p:spPr>
        <p:txBody>
          <a:bodyPr wrap="none"/>
          <a:lstStyle>
            <a:lvl1pPr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63888" y="573528"/>
            <a:ext cx="5472608" cy="864096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>
            <a:lvl1pPr>
              <a:defRPr sz="4400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303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8208912" cy="3240360"/>
          </a:xfrm>
        </p:spPr>
        <p:txBody>
          <a:bodyPr>
            <a:noAutofit/>
          </a:bodyPr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23888" indent="-265113">
              <a:buFont typeface="Wingdings" panose="05000000000000000000" pitchFamily="2" charset="2"/>
              <a:buChar char="§"/>
              <a:defRPr/>
            </a:lvl2pPr>
            <a:lvl3pPr marL="982663" indent="-265113">
              <a:buFont typeface="Courier New" panose="02070309020205020404" pitchFamily="49" charset="0"/>
              <a:buChar char="o"/>
              <a:defRPr/>
            </a:lvl3pPr>
            <a:lvl5pPr marL="1614488" indent="-2730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467544" y="321500"/>
            <a:ext cx="8208144" cy="3780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tIns="36000" bIns="36000"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jdelijke aanduiding voor voettekst 3">
            <a:extLst>
              <a:ext uri="{FF2B5EF4-FFF2-40B4-BE49-F238E27FC236}">
                <a16:creationId xmlns:a16="http://schemas.microsoft.com/office/drawing/2014/main" id="{EE48889A-9B0A-F29D-2AB3-5EF453BA87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469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00025" indent="-200025">
              <a:defRPr/>
            </a:lvl2pPr>
            <a:lvl3pPr marL="466725" indent="-200025">
              <a:defRPr/>
            </a:lvl3pPr>
            <a:lvl4pPr marL="742950" indent="-276225">
              <a:defRPr/>
            </a:lvl4pPr>
            <a:lvl5pPr marL="1009650" indent="-200025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D78B2A-BDB7-8B5F-BC89-819C634AB2B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3F2661A-AC0E-8443-AC3C-4D5D3C989B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56550" y="4792663"/>
            <a:ext cx="730250" cy="2492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1D30CCA-11F8-4B73-931C-869C149E1B68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4398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>
            <a:extLst>
              <a:ext uri="{FF2B5EF4-FFF2-40B4-BE49-F238E27FC236}">
                <a16:creationId xmlns:a16="http://schemas.microsoft.com/office/drawing/2014/main" id="{A98D563B-9A77-2039-EE90-DB0294132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7">
            <a:extLst>
              <a:ext uri="{FF2B5EF4-FFF2-40B4-BE49-F238E27FC236}">
                <a16:creationId xmlns:a16="http://schemas.microsoft.com/office/drawing/2014/main" id="{436815C7-BCA3-29FE-0FDF-0DE64A0F9F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5263"/>
            <a:ext cx="7921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3563888" y="1977684"/>
            <a:ext cx="3168352" cy="32427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3563888" y="1491631"/>
            <a:ext cx="5472856" cy="432197"/>
          </a:xfrm>
          <a:prstGeom prst="rect">
            <a:avLst/>
          </a:prstGeom>
        </p:spPr>
        <p:txBody>
          <a:bodyPr wrap="none"/>
          <a:lstStyle>
            <a:lvl1pPr>
              <a:buFontTx/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63888" y="573528"/>
            <a:ext cx="5472608" cy="864096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>
            <a:lvl1pPr>
              <a:defRPr sz="4400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563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8208912" cy="3240360"/>
          </a:xfrm>
        </p:spPr>
        <p:txBody>
          <a:bodyPr>
            <a:noAutofit/>
          </a:bodyPr>
          <a:lstStyle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623888" indent="-265113">
              <a:buFont typeface="Wingdings" panose="05000000000000000000" pitchFamily="2" charset="2"/>
              <a:buChar char="§"/>
              <a:defRPr/>
            </a:lvl2pPr>
            <a:lvl3pPr marL="982663" indent="-265113">
              <a:buFont typeface="Courier New" panose="02070309020205020404" pitchFamily="49" charset="0"/>
              <a:buChar char="o"/>
              <a:defRPr/>
            </a:lvl3pPr>
            <a:lvl5pPr marL="1614488" indent="-2730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/>
          </p:nvPr>
        </p:nvSpPr>
        <p:spPr>
          <a:xfrm>
            <a:off x="467544" y="321500"/>
            <a:ext cx="8208144" cy="378042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tIns="36000" bIns="36000"/>
          <a:lstStyle>
            <a:lvl1pPr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" name="Tijdelijke aanduiding voor voettekst 3">
            <a:extLst>
              <a:ext uri="{FF2B5EF4-FFF2-40B4-BE49-F238E27FC236}">
                <a16:creationId xmlns:a16="http://schemas.microsoft.com/office/drawing/2014/main" id="{6B5D8963-C5C3-9D26-234A-D1B679E8FD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0395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00025" indent="-200025">
              <a:defRPr/>
            </a:lvl2pPr>
            <a:lvl3pPr marL="466725" indent="-200025">
              <a:defRPr/>
            </a:lvl3pPr>
            <a:lvl4pPr marL="742950" indent="-276225">
              <a:defRPr/>
            </a:lvl4pPr>
            <a:lvl5pPr marL="1009650" indent="-200025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64376F4-EB35-8136-BEAD-452D2F7733B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CA50BA0-1283-BBEB-3552-8E67FF1CDF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56550" y="4792663"/>
            <a:ext cx="730250" cy="2492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36A9BDF-9C34-4FD7-B391-EE0B85467B7C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9174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>
            <a:extLst>
              <a:ext uri="{FF2B5EF4-FFF2-40B4-BE49-F238E27FC236}">
                <a16:creationId xmlns:a16="http://schemas.microsoft.com/office/drawing/2014/main" id="{A519D676-8753-36EC-454F-22928DE19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0825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7">
            <a:extLst>
              <a:ext uri="{FF2B5EF4-FFF2-40B4-BE49-F238E27FC236}">
                <a16:creationId xmlns:a16="http://schemas.microsoft.com/office/drawing/2014/main" id="{8245C106-3287-3B13-9AA2-84D85CEE46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5263"/>
            <a:ext cx="7921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3563889" y="1977685"/>
            <a:ext cx="3168352" cy="32427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0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3563889" y="1491633"/>
            <a:ext cx="5472856" cy="432197"/>
          </a:xfrm>
          <a:prstGeom prst="rect">
            <a:avLst/>
          </a:prstGeom>
        </p:spPr>
        <p:txBody>
          <a:bodyPr wrap="none"/>
          <a:lstStyle>
            <a:lvl1pPr>
              <a:buFontTx/>
              <a:buNone/>
              <a:defRPr sz="21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563889" y="573528"/>
            <a:ext cx="5472608" cy="864096"/>
          </a:xfr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noAutofit/>
          </a:bodyPr>
          <a:lstStyle>
            <a:lvl1pPr>
              <a:defRPr sz="3300" b="0">
                <a:ln>
                  <a:noFill/>
                </a:ln>
                <a:solidFill>
                  <a:srgbClr val="FCDC0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0403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CC3300"/>
                </a:solidFill>
              </a:defRPr>
            </a:lvl1pPr>
            <a:lvl2pPr marL="200025" indent="-200025">
              <a:defRPr/>
            </a:lvl2pPr>
            <a:lvl3pPr marL="466725" indent="-200025">
              <a:defRPr/>
            </a:lvl3pPr>
            <a:lvl4pPr marL="742950" indent="-276225">
              <a:defRPr/>
            </a:lvl4pPr>
            <a:lvl5pPr marL="1009650" indent="-200025"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2CB393-14E5-665A-7ECD-4966FDAC137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buClr>
                <a:srgbClr val="CC3300"/>
              </a:buClr>
              <a:buFont typeface="Arial" charset="0"/>
              <a:buNone/>
              <a:defRPr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472355BD-7E09-4007-A128-B1AE227F44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56550" y="4792663"/>
            <a:ext cx="730250" cy="2492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rgbClr val="19335F"/>
                </a:solidFill>
              </a:defRPr>
            </a:lvl1pPr>
          </a:lstStyle>
          <a:p>
            <a:fld id="{8DBFF1D3-89A3-4485-BF48-A82C040C7863}" type="slidenum">
              <a:rPr lang="nl-BE" altLang="nl-BE"/>
              <a:pPr/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59472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877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5">
            <a:extLst>
              <a:ext uri="{FF2B5EF4-FFF2-40B4-BE49-F238E27FC236}">
                <a16:creationId xmlns:a16="http://schemas.microsoft.com/office/drawing/2014/main" id="{D5671EBB-2448-E32A-7485-2828B9617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jdelijke aanduiding voor titel 1">
            <a:extLst>
              <a:ext uri="{FF2B5EF4-FFF2-40B4-BE49-F238E27FC236}">
                <a16:creationId xmlns:a16="http://schemas.microsoft.com/office/drawing/2014/main" id="{1D347B2A-218C-499E-F72F-62C804FE46A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41288"/>
            <a:ext cx="8229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3600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titel in te voegen</a:t>
            </a:r>
            <a:endParaRPr lang="nl-BE" altLang="nl-BE"/>
          </a:p>
        </p:txBody>
      </p:sp>
      <p:sp>
        <p:nvSpPr>
          <p:cNvPr id="1028" name="Tijdelijke aanduiding voor tekst 2">
            <a:extLst>
              <a:ext uri="{FF2B5EF4-FFF2-40B4-BE49-F238E27FC236}">
                <a16:creationId xmlns:a16="http://schemas.microsoft.com/office/drawing/2014/main" id="{DD382153-93F5-13B3-8712-49BE94ECC8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681038"/>
            <a:ext cx="822960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pic>
        <p:nvPicPr>
          <p:cNvPr id="1029" name="Afbeelding 11">
            <a:extLst>
              <a:ext uri="{FF2B5EF4-FFF2-40B4-BE49-F238E27FC236}">
                <a16:creationId xmlns:a16="http://schemas.microsoft.com/office/drawing/2014/main" id="{27B861F8-97F1-B822-B3CE-2224D8888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5738"/>
            <a:ext cx="96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15FCE9E-493F-9433-5ABF-077B1E8D1C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76250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79" r:id="rId2"/>
    <p:sldLayoutId id="2147483682" r:id="rId3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rgbClr val="003D7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730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indent="-2730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5">
            <a:extLst>
              <a:ext uri="{FF2B5EF4-FFF2-40B4-BE49-F238E27FC236}">
                <a16:creationId xmlns:a16="http://schemas.microsoft.com/office/drawing/2014/main" id="{3A3E7C93-1A7C-2C5A-A84B-BBCA8F9E30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1">
            <a:extLst>
              <a:ext uri="{FF2B5EF4-FFF2-40B4-BE49-F238E27FC236}">
                <a16:creationId xmlns:a16="http://schemas.microsoft.com/office/drawing/2014/main" id="{891D9604-07C9-9B84-118F-3B9E753DC6E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41288"/>
            <a:ext cx="8229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3600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titel in te voegen</a:t>
            </a:r>
            <a:endParaRPr lang="nl-BE" altLang="nl-BE"/>
          </a:p>
        </p:txBody>
      </p:sp>
      <p:sp>
        <p:nvSpPr>
          <p:cNvPr id="2052" name="Tijdelijke aanduiding voor tekst 2">
            <a:extLst>
              <a:ext uri="{FF2B5EF4-FFF2-40B4-BE49-F238E27FC236}">
                <a16:creationId xmlns:a16="http://schemas.microsoft.com/office/drawing/2014/main" id="{5EBBC22F-5FF5-F6BF-7849-0DE89A6C19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681038"/>
            <a:ext cx="822960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pic>
        <p:nvPicPr>
          <p:cNvPr id="2053" name="Afbeelding 11">
            <a:extLst>
              <a:ext uri="{FF2B5EF4-FFF2-40B4-BE49-F238E27FC236}">
                <a16:creationId xmlns:a16="http://schemas.microsoft.com/office/drawing/2014/main" id="{1FD19E95-7032-A22F-4337-795DA2C8E6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5738"/>
            <a:ext cx="96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E294B5D-9C1A-BE34-1255-CF70BEEC5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76250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  <a:endParaRPr lang="nl-B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0" r:id="rId2"/>
    <p:sldLayoutId id="2147483684" r:id="rId3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rgbClr val="003D79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3D79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2730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indent="-2730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5">
            <a:extLst>
              <a:ext uri="{FF2B5EF4-FFF2-40B4-BE49-F238E27FC236}">
                <a16:creationId xmlns:a16="http://schemas.microsoft.com/office/drawing/2014/main" id="{7060C3A1-73FA-9A57-CF2D-0C7C9DBFA4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jdelijke aanduiding voor titel 1">
            <a:extLst>
              <a:ext uri="{FF2B5EF4-FFF2-40B4-BE49-F238E27FC236}">
                <a16:creationId xmlns:a16="http://schemas.microsoft.com/office/drawing/2014/main" id="{87965288-16CA-8713-40A6-CD1DCD8513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41288"/>
            <a:ext cx="8229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36000" rIns="91440" bIns="36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titel in te voegen</a:t>
            </a:r>
            <a:endParaRPr lang="nl-BE" altLang="nl-BE"/>
          </a:p>
        </p:txBody>
      </p:sp>
      <p:sp>
        <p:nvSpPr>
          <p:cNvPr id="3076" name="Tijdelijke aanduiding voor tekst 2">
            <a:extLst>
              <a:ext uri="{FF2B5EF4-FFF2-40B4-BE49-F238E27FC236}">
                <a16:creationId xmlns:a16="http://schemas.microsoft.com/office/drawing/2014/main" id="{935F43A5-4A6B-B584-BCBD-7A699A7979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681038"/>
            <a:ext cx="8229600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tekst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</a:p>
        </p:txBody>
      </p:sp>
      <p:pic>
        <p:nvPicPr>
          <p:cNvPr id="3077" name="Afbeelding 11">
            <a:extLst>
              <a:ext uri="{FF2B5EF4-FFF2-40B4-BE49-F238E27FC236}">
                <a16:creationId xmlns:a16="http://schemas.microsoft.com/office/drawing/2014/main" id="{896CA665-6645-0EA3-3C83-49C66567F8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85738"/>
            <a:ext cx="96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7C1B80F-4E22-FF30-7D26-102229AB6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476250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00">
                <a:solidFill>
                  <a:prstClr val="white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BE"/>
              <a:t>Bewonersvergadering GEM – K-xx-xxx Omschrijving project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3D7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3D79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66725" indent="-198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736600" indent="-1984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41388" indent="-2047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209675" indent="-2047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infra@pidpa.b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64C5A01-5B95-52DB-95B8-87345F57BA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63938" y="2824163"/>
            <a:ext cx="3168650" cy="3238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dirty="0"/>
              <a:t>5 maart 2024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C7D1181-52EE-4C2D-E90C-A85766E5B8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63938" y="1492250"/>
            <a:ext cx="5473700" cy="7556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sz="2400" dirty="0"/>
              <a:t>Riolering- en wegeniswerken </a:t>
            </a:r>
          </a:p>
          <a:p>
            <a:pPr fontAlgn="auto">
              <a:spcAft>
                <a:spcPts val="0"/>
              </a:spcAft>
              <a:defRPr/>
            </a:pPr>
            <a:r>
              <a:rPr lang="nl-BE" sz="2400" dirty="0"/>
              <a:t>Willebroek - </a:t>
            </a:r>
            <a:r>
              <a:rPr lang="nl-BE" sz="2400" dirty="0" err="1"/>
              <a:t>Bezelaerstraat</a:t>
            </a:r>
            <a:endParaRPr lang="nl-BE" sz="2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096DE8E-12C4-1BCA-132C-18382546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3700" cy="8636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dirty="0"/>
              <a:t>Toelichting bewoners		</a:t>
            </a:r>
          </a:p>
        </p:txBody>
      </p:sp>
      <p:sp>
        <p:nvSpPr>
          <p:cNvPr id="13317" name="Tijdelijke aanduiding voor tekst 2">
            <a:extLst>
              <a:ext uri="{FF2B5EF4-FFF2-40B4-BE49-F238E27FC236}">
                <a16:creationId xmlns:a16="http://schemas.microsoft.com/office/drawing/2014/main" id="{2275C74C-BD66-1F4E-6E58-A550D586A15D}"/>
              </a:ext>
            </a:extLst>
          </p:cNvPr>
          <p:cNvSpPr txBox="1">
            <a:spLocks/>
          </p:cNvSpPr>
          <p:nvPr/>
        </p:nvSpPr>
        <p:spPr bwMode="auto">
          <a:xfrm>
            <a:off x="3563938" y="3219450"/>
            <a:ext cx="54737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3888"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2663"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14488"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716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288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860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432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BE" altLang="nl-BE" sz="2100">
                <a:solidFill>
                  <a:schemeClr val="bg1"/>
                </a:solidFill>
              </a:rPr>
              <a:t>Nog even geduld…</a:t>
            </a:r>
          </a:p>
          <a:p>
            <a:pPr eaLnBrk="1" hangingPunct="1">
              <a:buFontTx/>
              <a:buNone/>
            </a:pPr>
            <a:r>
              <a:rPr lang="nl-BE" altLang="nl-BE" sz="2100">
                <a:solidFill>
                  <a:schemeClr val="bg1"/>
                </a:solidFill>
              </a:rPr>
              <a:t>we starten zo dadelijk</a:t>
            </a:r>
          </a:p>
        </p:txBody>
      </p:sp>
      <p:pic>
        <p:nvPicPr>
          <p:cNvPr id="13318" name="Picture 2" descr="Ontwikkelingssamenwerking | Willebroek">
            <a:extLst>
              <a:ext uri="{FF2B5EF4-FFF2-40B4-BE49-F238E27FC236}">
                <a16:creationId xmlns:a16="http://schemas.microsoft.com/office/drawing/2014/main" id="{55D56B02-1299-DDDF-866C-C3994C242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84138"/>
            <a:ext cx="22685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FE2F2F-9264-4F2C-9877-3EA92A051E2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Omschrijving werken – Riolering</a:t>
            </a:r>
          </a:p>
        </p:txBody>
      </p:sp>
      <p:sp>
        <p:nvSpPr>
          <p:cNvPr id="23555" name="Tijdelijke aanduiding voor voettekst 3">
            <a:extLst>
              <a:ext uri="{FF2B5EF4-FFF2-40B4-BE49-F238E27FC236}">
                <a16:creationId xmlns:a16="http://schemas.microsoft.com/office/drawing/2014/main" id="{579AEC04-DD19-D831-EDA7-1E8C577C138F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pic>
        <p:nvPicPr>
          <p:cNvPr id="23556" name="Afbeelding 2">
            <a:extLst>
              <a:ext uri="{FF2B5EF4-FFF2-40B4-BE49-F238E27FC236}">
                <a16:creationId xmlns:a16="http://schemas.microsoft.com/office/drawing/2014/main" id="{81E39C92-C0FE-FCFA-1D51-4F8F6500C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2713"/>
            <a:ext cx="620236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EE6177B5-12E8-45EE-8034-7D853201FE8D}"/>
              </a:ext>
            </a:extLst>
          </p:cNvPr>
          <p:cNvSpPr txBox="1">
            <a:spLocks/>
          </p:cNvSpPr>
          <p:nvPr/>
        </p:nvSpPr>
        <p:spPr bwMode="auto">
          <a:xfrm>
            <a:off x="571500" y="795338"/>
            <a:ext cx="8229600" cy="587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Ontworpen toestand: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Opvang Grootbroekloop en afvoer regenwater via nieuwe open gracht langs dreef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endParaRPr lang="nl-BE" altLang="nl-BE"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FE2F2F-9264-4F2C-9877-3EA92A051E2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Omschrijving werken – Wegenis</a:t>
            </a:r>
          </a:p>
        </p:txBody>
      </p:sp>
      <p:sp>
        <p:nvSpPr>
          <p:cNvPr id="24579" name="Tijdelijke aanduiding voor voettekst 3">
            <a:extLst>
              <a:ext uri="{FF2B5EF4-FFF2-40B4-BE49-F238E27FC236}">
                <a16:creationId xmlns:a16="http://schemas.microsoft.com/office/drawing/2014/main" id="{58680D4D-DC6B-1C27-3F4A-73CB058BEBD3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F612236-FB26-4D0C-AF76-57C074CE5C68}"/>
              </a:ext>
            </a:extLst>
          </p:cNvPr>
          <p:cNvSpPr txBox="1">
            <a:spLocks/>
          </p:cNvSpPr>
          <p:nvPr/>
        </p:nvSpPr>
        <p:spPr bwMode="auto">
          <a:xfrm>
            <a:off x="611188" y="784225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rgbClr val="1F497D"/>
                </a:solidFill>
              </a:rPr>
              <a:t>Algemene voorzieningen: 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 err="1">
                <a:solidFill>
                  <a:srgbClr val="1F497D"/>
                </a:solidFill>
              </a:rPr>
              <a:t>Heraanleg</a:t>
            </a:r>
            <a:r>
              <a:rPr lang="nl-BE" altLang="nl-BE" sz="1400" dirty="0">
                <a:solidFill>
                  <a:srgbClr val="1F497D"/>
                </a:solidFill>
              </a:rPr>
              <a:t> van de rijbaan vanaf </a:t>
            </a: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400" dirty="0" err="1">
                <a:solidFill>
                  <a:srgbClr val="1F497D"/>
                </a:solidFill>
              </a:rPr>
              <a:t>Mechelsesteenweg</a:t>
            </a:r>
            <a:r>
              <a:rPr lang="nl-BE" altLang="nl-BE" sz="1400" dirty="0">
                <a:solidFill>
                  <a:srgbClr val="1F497D"/>
                </a:solidFill>
              </a:rPr>
              <a:t> tot aan </a:t>
            </a: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400" dirty="0">
                <a:solidFill>
                  <a:srgbClr val="1F497D"/>
                </a:solidFill>
              </a:rPr>
              <a:t>Kruispunt met de Venusstraat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endParaRPr lang="nl-BE" altLang="nl-BE" sz="900" dirty="0">
              <a:solidFill>
                <a:schemeClr val="accent1"/>
              </a:solidFill>
            </a:endParaRPr>
          </a:p>
        </p:txBody>
      </p:sp>
      <p:pic>
        <p:nvPicPr>
          <p:cNvPr id="24581" name="Afbeelding 2">
            <a:extLst>
              <a:ext uri="{FF2B5EF4-FFF2-40B4-BE49-F238E27FC236}">
                <a16:creationId xmlns:a16="http://schemas.microsoft.com/office/drawing/2014/main" id="{32ACAA2C-29FC-1335-223F-E59594F07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966788"/>
            <a:ext cx="5580062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FE2F2F-9264-4F2C-9877-3EA92A051E2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Omschrijving werken – Wegenis</a:t>
            </a:r>
          </a:p>
        </p:txBody>
      </p:sp>
      <p:sp>
        <p:nvSpPr>
          <p:cNvPr id="25603" name="Tijdelijke aanduiding voor voettekst 3">
            <a:extLst>
              <a:ext uri="{FF2B5EF4-FFF2-40B4-BE49-F238E27FC236}">
                <a16:creationId xmlns:a16="http://schemas.microsoft.com/office/drawing/2014/main" id="{0B794041-E7E2-25E0-6D3E-41E40ADBF290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pic>
        <p:nvPicPr>
          <p:cNvPr id="25604" name="Afbeelding 2">
            <a:extLst>
              <a:ext uri="{FF2B5EF4-FFF2-40B4-BE49-F238E27FC236}">
                <a16:creationId xmlns:a16="http://schemas.microsoft.com/office/drawing/2014/main" id="{D9BED458-200E-CBCE-E923-6EC451DA2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085850"/>
            <a:ext cx="6408738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1F612236-FB26-4D0C-AF76-57C074CE5C68}"/>
              </a:ext>
            </a:extLst>
          </p:cNvPr>
          <p:cNvSpPr txBox="1">
            <a:spLocks/>
          </p:cNvSpPr>
          <p:nvPr/>
        </p:nvSpPr>
        <p:spPr bwMode="auto">
          <a:xfrm>
            <a:off x="611188" y="784225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rgbClr val="1F497D"/>
                </a:solidFill>
              </a:rPr>
              <a:t>Rijwegbreedte 6m excl. kantstrook (buiten deel </a:t>
            </a:r>
            <a:r>
              <a:rPr lang="nl-BE" altLang="nl-BE" sz="1400" dirty="0" err="1">
                <a:solidFill>
                  <a:srgbClr val="1F497D"/>
                </a:solidFill>
              </a:rPr>
              <a:t>busperron</a:t>
            </a:r>
            <a:r>
              <a:rPr lang="nl-BE" altLang="nl-BE" sz="1400" dirty="0">
                <a:solidFill>
                  <a:srgbClr val="1F497D"/>
                </a:solidFill>
              </a:rPr>
              <a:t>) + voetpadbreedte minstens 1,54m aan beide zijden 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endParaRPr lang="nl-BE" altLang="nl-BE"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FE1C20D-D433-41BA-A6B3-AA3DB78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2112" cy="865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sz="3600" dirty="0"/>
              <a:t>3. Pidpa, uw waterpartner</a:t>
            </a:r>
          </a:p>
        </p:txBody>
      </p:sp>
      <p:sp>
        <p:nvSpPr>
          <p:cNvPr id="27651" name="Tijdelijke aanduiding voor tekst 10">
            <a:extLst>
              <a:ext uri="{FF2B5EF4-FFF2-40B4-BE49-F238E27FC236}">
                <a16:creationId xmlns:a16="http://schemas.microsoft.com/office/drawing/2014/main" id="{7218F77F-CB33-039A-E150-5B438110B5F0}"/>
              </a:ext>
            </a:extLst>
          </p:cNvPr>
          <p:cNvSpPr>
            <a:spLocks noGrp="1"/>
          </p:cNvSpPr>
          <p:nvPr/>
        </p:nvSpPr>
        <p:spPr bwMode="auto">
          <a:xfrm>
            <a:off x="3597275" y="1438275"/>
            <a:ext cx="5473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3888"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2663"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14488"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716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288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860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432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BE" altLang="nl-BE" sz="2400">
                <a:solidFill>
                  <a:schemeClr val="bg1"/>
                </a:solidFill>
              </a:rPr>
              <a:t>Toelichting door Pidpa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4">
            <a:extLst>
              <a:ext uri="{FF2B5EF4-FFF2-40B4-BE49-F238E27FC236}">
                <a16:creationId xmlns:a16="http://schemas.microsoft.com/office/drawing/2014/main" id="{67B349AE-6EB4-F01F-4EAA-546013C34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736600"/>
            <a:ext cx="1870075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Afbeelding 8">
            <a:extLst>
              <a:ext uri="{FF2B5EF4-FFF2-40B4-BE49-F238E27FC236}">
                <a16:creationId xmlns:a16="http://schemas.microsoft.com/office/drawing/2014/main" id="{967E9AE9-5004-9ABB-5F62-35FBF074F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058863"/>
            <a:ext cx="243681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kstvak 1">
            <a:extLst>
              <a:ext uri="{FF2B5EF4-FFF2-40B4-BE49-F238E27FC236}">
                <a16:creationId xmlns:a16="http://schemas.microsoft.com/office/drawing/2014/main" id="{3EEA696B-E19A-DF69-6993-8D3702B6B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095375"/>
            <a:ext cx="11509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8000"/>
              <a:t>=</a:t>
            </a:r>
          </a:p>
        </p:txBody>
      </p:sp>
      <p:pic>
        <p:nvPicPr>
          <p:cNvPr id="28677" name="Afbeelding 3">
            <a:extLst>
              <a:ext uri="{FF2B5EF4-FFF2-40B4-BE49-F238E27FC236}">
                <a16:creationId xmlns:a16="http://schemas.microsoft.com/office/drawing/2014/main" id="{7782D631-055E-4996-0839-278639446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11263"/>
            <a:ext cx="108108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kstvak 11">
            <a:extLst>
              <a:ext uri="{FF2B5EF4-FFF2-40B4-BE49-F238E27FC236}">
                <a16:creationId xmlns:a16="http://schemas.microsoft.com/office/drawing/2014/main" id="{0B5C3467-B562-E409-41D4-19A8FEF1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238" y="2606675"/>
            <a:ext cx="11525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8000"/>
              <a:t>=</a:t>
            </a:r>
          </a:p>
        </p:txBody>
      </p:sp>
      <p:pic>
        <p:nvPicPr>
          <p:cNvPr id="28679" name="Afbeelding 10">
            <a:extLst>
              <a:ext uri="{FF2B5EF4-FFF2-40B4-BE49-F238E27FC236}">
                <a16:creationId xmlns:a16="http://schemas.microsoft.com/office/drawing/2014/main" id="{89CD0D0E-6836-DD30-F600-B93734FFC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727325"/>
            <a:ext cx="24368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Afbeelding 14">
            <a:extLst>
              <a:ext uri="{FF2B5EF4-FFF2-40B4-BE49-F238E27FC236}">
                <a16:creationId xmlns:a16="http://schemas.microsoft.com/office/drawing/2014/main" id="{B9A96C98-E2DD-1232-2E99-97292D762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2208213"/>
            <a:ext cx="1868487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kstvak 12">
            <a:extLst>
              <a:ext uri="{FF2B5EF4-FFF2-40B4-BE49-F238E27FC236}">
                <a16:creationId xmlns:a16="http://schemas.microsoft.com/office/drawing/2014/main" id="{7EB938E7-8BE0-D0F5-2BB6-ADC097789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063" y="3041650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/>
              <a:t>in uw gemeente</a:t>
            </a:r>
          </a:p>
        </p:txBody>
      </p:sp>
      <p:pic>
        <p:nvPicPr>
          <p:cNvPr id="28682" name="Afbeelding 16">
            <a:extLst>
              <a:ext uri="{FF2B5EF4-FFF2-40B4-BE49-F238E27FC236}">
                <a16:creationId xmlns:a16="http://schemas.microsoft.com/office/drawing/2014/main" id="{02D9BA14-08CB-BCDA-A36F-3965A30EA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5" y="2606675"/>
            <a:ext cx="10810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ijdelijke aanduiding voor voettekst 3">
            <a:extLst>
              <a:ext uri="{FF2B5EF4-FFF2-40B4-BE49-F238E27FC236}">
                <a16:creationId xmlns:a16="http://schemas.microsoft.com/office/drawing/2014/main" id="{6F2D41A9-DBD9-FAB1-B1A4-7BB585C6F048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Liezele-Dorp, Liezelbroek, Wolfstraat en Walsingen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8BB53561-56A9-418D-825D-0C8B917150F9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Pidpa, uw waterpartner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Afbeelding 4">
            <a:extLst>
              <a:ext uri="{FF2B5EF4-FFF2-40B4-BE49-F238E27FC236}">
                <a16:creationId xmlns:a16="http://schemas.microsoft.com/office/drawing/2014/main" id="{E202D2C0-6E25-128D-F22F-B121820D4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95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jdelijke aanduiding voor voettekst 3">
            <a:extLst>
              <a:ext uri="{FF2B5EF4-FFF2-40B4-BE49-F238E27FC236}">
                <a16:creationId xmlns:a16="http://schemas.microsoft.com/office/drawing/2014/main" id="{776A7530-B3F3-15B2-E9E6-A314025B85A7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Witte Stedeweg, Boskapelweg, Duffelshoek en Montfortstraat   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470C3BF-66A8-4614-81AD-59F2F77FB969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Pidpa, uw waterpartner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Afbeelding 5">
            <a:extLst>
              <a:ext uri="{FF2B5EF4-FFF2-40B4-BE49-F238E27FC236}">
                <a16:creationId xmlns:a16="http://schemas.microsoft.com/office/drawing/2014/main" id="{D674E440-693E-7FA6-9954-10444CB06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909638"/>
            <a:ext cx="32940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344D38FA-F683-0946-9633-ED169C23771C}"/>
              </a:ext>
            </a:extLst>
          </p:cNvPr>
          <p:cNvSpPr/>
          <p:nvPr/>
        </p:nvSpPr>
        <p:spPr>
          <a:xfrm>
            <a:off x="1069975" y="915988"/>
            <a:ext cx="1609725" cy="1036637"/>
          </a:xfrm>
          <a:custGeom>
            <a:avLst/>
            <a:gdLst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344146 w 1512168"/>
              <a:gd name="connsiteY2" fmla="*/ 0 h 1008112"/>
              <a:gd name="connsiteX3" fmla="*/ 1512168 w 1512168"/>
              <a:gd name="connsiteY3" fmla="*/ 168022 h 1008112"/>
              <a:gd name="connsiteX4" fmla="*/ 1512168 w 1512168"/>
              <a:gd name="connsiteY4" fmla="*/ 840090 h 1008112"/>
              <a:gd name="connsiteX5" fmla="*/ 1344146 w 1512168"/>
              <a:gd name="connsiteY5" fmla="*/ 1008112 h 1008112"/>
              <a:gd name="connsiteX6" fmla="*/ 168022 w 1512168"/>
              <a:gd name="connsiteY6" fmla="*/ 1008112 h 1008112"/>
              <a:gd name="connsiteX7" fmla="*/ 0 w 1512168"/>
              <a:gd name="connsiteY7" fmla="*/ 840090 h 1008112"/>
              <a:gd name="connsiteX8" fmla="*/ 0 w 1512168"/>
              <a:gd name="connsiteY8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12168 w 1512168"/>
              <a:gd name="connsiteY2" fmla="*/ 16802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0 w 1512168"/>
              <a:gd name="connsiteY5" fmla="*/ 840090 h 1008112"/>
              <a:gd name="connsiteX6" fmla="*/ 0 w 1512168"/>
              <a:gd name="connsiteY6" fmla="*/ 168022 h 1008112"/>
              <a:gd name="connsiteX0" fmla="*/ 6220 w 1518388"/>
              <a:gd name="connsiteY0" fmla="*/ 168022 h 1008112"/>
              <a:gd name="connsiteX1" fmla="*/ 174242 w 1518388"/>
              <a:gd name="connsiteY1" fmla="*/ 0 h 1008112"/>
              <a:gd name="connsiteX2" fmla="*/ 1512168 w 1518388"/>
              <a:gd name="connsiteY2" fmla="*/ 12512 h 1008112"/>
              <a:gd name="connsiteX3" fmla="*/ 1518388 w 1518388"/>
              <a:gd name="connsiteY3" fmla="*/ 840090 h 1008112"/>
              <a:gd name="connsiteX4" fmla="*/ 1350366 w 1518388"/>
              <a:gd name="connsiteY4" fmla="*/ 1008112 h 1008112"/>
              <a:gd name="connsiteX5" fmla="*/ 0 w 1518388"/>
              <a:gd name="connsiteY5" fmla="*/ 1001820 h 1008112"/>
              <a:gd name="connsiteX6" fmla="*/ 6220 w 1518388"/>
              <a:gd name="connsiteY6" fmla="*/ 168022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8388" h="1008112">
                <a:moveTo>
                  <a:pt x="6220" y="168022"/>
                </a:moveTo>
                <a:cubicBezTo>
                  <a:pt x="6220" y="75226"/>
                  <a:pt x="81446" y="0"/>
                  <a:pt x="174242" y="0"/>
                </a:cubicBezTo>
                <a:lnTo>
                  <a:pt x="1512168" y="12512"/>
                </a:lnTo>
                <a:cubicBezTo>
                  <a:pt x="1514241" y="288371"/>
                  <a:pt x="1516315" y="564231"/>
                  <a:pt x="1518388" y="840090"/>
                </a:cubicBezTo>
                <a:cubicBezTo>
                  <a:pt x="1518388" y="932886"/>
                  <a:pt x="1443162" y="1008112"/>
                  <a:pt x="1350366" y="1008112"/>
                </a:cubicBezTo>
                <a:lnTo>
                  <a:pt x="0" y="1001820"/>
                </a:lnTo>
                <a:cubicBezTo>
                  <a:pt x="2073" y="723887"/>
                  <a:pt x="4147" y="445955"/>
                  <a:pt x="6220" y="1680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solidFill>
                  <a:prstClr val="white"/>
                </a:solidFill>
              </a:rPr>
              <a:t>Lawaai</a:t>
            </a:r>
          </a:p>
        </p:txBody>
      </p:sp>
      <p:sp>
        <p:nvSpPr>
          <p:cNvPr id="9" name="Afgeronde rechthoek 6">
            <a:extLst>
              <a:ext uri="{FF2B5EF4-FFF2-40B4-BE49-F238E27FC236}">
                <a16:creationId xmlns:a16="http://schemas.microsoft.com/office/drawing/2014/main" id="{50F436A0-6FAD-5785-AAAB-5A34957F7275}"/>
              </a:ext>
            </a:extLst>
          </p:cNvPr>
          <p:cNvSpPr/>
          <p:nvPr/>
        </p:nvSpPr>
        <p:spPr>
          <a:xfrm>
            <a:off x="1069975" y="3225800"/>
            <a:ext cx="1609725" cy="1074738"/>
          </a:xfrm>
          <a:custGeom>
            <a:avLst/>
            <a:gdLst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344146 w 1512168"/>
              <a:gd name="connsiteY2" fmla="*/ 0 h 1008112"/>
              <a:gd name="connsiteX3" fmla="*/ 1512168 w 1512168"/>
              <a:gd name="connsiteY3" fmla="*/ 168022 h 1008112"/>
              <a:gd name="connsiteX4" fmla="*/ 1512168 w 1512168"/>
              <a:gd name="connsiteY4" fmla="*/ 840090 h 1008112"/>
              <a:gd name="connsiteX5" fmla="*/ 1344146 w 1512168"/>
              <a:gd name="connsiteY5" fmla="*/ 1008112 h 1008112"/>
              <a:gd name="connsiteX6" fmla="*/ 168022 w 1512168"/>
              <a:gd name="connsiteY6" fmla="*/ 1008112 h 1008112"/>
              <a:gd name="connsiteX7" fmla="*/ 0 w 1512168"/>
              <a:gd name="connsiteY7" fmla="*/ 840090 h 1008112"/>
              <a:gd name="connsiteX8" fmla="*/ 0 w 1512168"/>
              <a:gd name="connsiteY8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12168 w 1512168"/>
              <a:gd name="connsiteY2" fmla="*/ 16802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0 w 1512168"/>
              <a:gd name="connsiteY5" fmla="*/ 840090 h 1008112"/>
              <a:gd name="connsiteX6" fmla="*/ 0 w 1512168"/>
              <a:gd name="connsiteY6" fmla="*/ 168022 h 1008112"/>
              <a:gd name="connsiteX0" fmla="*/ 6220 w 1518388"/>
              <a:gd name="connsiteY0" fmla="*/ 168022 h 1008112"/>
              <a:gd name="connsiteX1" fmla="*/ 174242 w 1518388"/>
              <a:gd name="connsiteY1" fmla="*/ 0 h 1008112"/>
              <a:gd name="connsiteX2" fmla="*/ 1512168 w 1518388"/>
              <a:gd name="connsiteY2" fmla="*/ 12512 h 1008112"/>
              <a:gd name="connsiteX3" fmla="*/ 1518388 w 1518388"/>
              <a:gd name="connsiteY3" fmla="*/ 840090 h 1008112"/>
              <a:gd name="connsiteX4" fmla="*/ 1350366 w 1518388"/>
              <a:gd name="connsiteY4" fmla="*/ 1008112 h 1008112"/>
              <a:gd name="connsiteX5" fmla="*/ 0 w 1518388"/>
              <a:gd name="connsiteY5" fmla="*/ 1001820 h 1008112"/>
              <a:gd name="connsiteX6" fmla="*/ 6220 w 1518388"/>
              <a:gd name="connsiteY6" fmla="*/ 168022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8388" h="1008112">
                <a:moveTo>
                  <a:pt x="6220" y="168022"/>
                </a:moveTo>
                <a:cubicBezTo>
                  <a:pt x="6220" y="75226"/>
                  <a:pt x="81446" y="0"/>
                  <a:pt x="174242" y="0"/>
                </a:cubicBezTo>
                <a:lnTo>
                  <a:pt x="1512168" y="12512"/>
                </a:lnTo>
                <a:cubicBezTo>
                  <a:pt x="1514241" y="288371"/>
                  <a:pt x="1516315" y="564231"/>
                  <a:pt x="1518388" y="840090"/>
                </a:cubicBezTo>
                <a:cubicBezTo>
                  <a:pt x="1518388" y="932886"/>
                  <a:pt x="1443162" y="1008112"/>
                  <a:pt x="1350366" y="1008112"/>
                </a:cubicBezTo>
                <a:lnTo>
                  <a:pt x="0" y="1001820"/>
                </a:lnTo>
                <a:cubicBezTo>
                  <a:pt x="2073" y="723887"/>
                  <a:pt x="4147" y="445955"/>
                  <a:pt x="6220" y="1680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solidFill>
                  <a:prstClr val="white"/>
                </a:solidFill>
              </a:rPr>
              <a:t>Moeilijke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solidFill>
                  <a:prstClr val="white"/>
                </a:solidFill>
              </a:rPr>
              <a:t>bereikbaarheid</a:t>
            </a:r>
          </a:p>
        </p:txBody>
      </p:sp>
      <p:sp>
        <p:nvSpPr>
          <p:cNvPr id="10" name="Afgeronde rechthoek 6">
            <a:extLst>
              <a:ext uri="{FF2B5EF4-FFF2-40B4-BE49-F238E27FC236}">
                <a16:creationId xmlns:a16="http://schemas.microsoft.com/office/drawing/2014/main" id="{DD04F50C-26ED-5A9A-7266-BBB3E20F3699}"/>
              </a:ext>
            </a:extLst>
          </p:cNvPr>
          <p:cNvSpPr/>
          <p:nvPr/>
        </p:nvSpPr>
        <p:spPr>
          <a:xfrm>
            <a:off x="5973763" y="915988"/>
            <a:ext cx="1609725" cy="1036637"/>
          </a:xfrm>
          <a:custGeom>
            <a:avLst/>
            <a:gdLst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344146 w 1512168"/>
              <a:gd name="connsiteY2" fmla="*/ 0 h 1008112"/>
              <a:gd name="connsiteX3" fmla="*/ 1512168 w 1512168"/>
              <a:gd name="connsiteY3" fmla="*/ 168022 h 1008112"/>
              <a:gd name="connsiteX4" fmla="*/ 1512168 w 1512168"/>
              <a:gd name="connsiteY4" fmla="*/ 840090 h 1008112"/>
              <a:gd name="connsiteX5" fmla="*/ 1344146 w 1512168"/>
              <a:gd name="connsiteY5" fmla="*/ 1008112 h 1008112"/>
              <a:gd name="connsiteX6" fmla="*/ 168022 w 1512168"/>
              <a:gd name="connsiteY6" fmla="*/ 1008112 h 1008112"/>
              <a:gd name="connsiteX7" fmla="*/ 0 w 1512168"/>
              <a:gd name="connsiteY7" fmla="*/ 840090 h 1008112"/>
              <a:gd name="connsiteX8" fmla="*/ 0 w 1512168"/>
              <a:gd name="connsiteY8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12168 w 1512168"/>
              <a:gd name="connsiteY2" fmla="*/ 16802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0 w 1512168"/>
              <a:gd name="connsiteY5" fmla="*/ 840090 h 1008112"/>
              <a:gd name="connsiteX6" fmla="*/ 0 w 1512168"/>
              <a:gd name="connsiteY6" fmla="*/ 168022 h 1008112"/>
              <a:gd name="connsiteX0" fmla="*/ 6220 w 1518388"/>
              <a:gd name="connsiteY0" fmla="*/ 168022 h 1008112"/>
              <a:gd name="connsiteX1" fmla="*/ 174242 w 1518388"/>
              <a:gd name="connsiteY1" fmla="*/ 0 h 1008112"/>
              <a:gd name="connsiteX2" fmla="*/ 1512168 w 1518388"/>
              <a:gd name="connsiteY2" fmla="*/ 12512 h 1008112"/>
              <a:gd name="connsiteX3" fmla="*/ 1518388 w 1518388"/>
              <a:gd name="connsiteY3" fmla="*/ 840090 h 1008112"/>
              <a:gd name="connsiteX4" fmla="*/ 1350366 w 1518388"/>
              <a:gd name="connsiteY4" fmla="*/ 1008112 h 1008112"/>
              <a:gd name="connsiteX5" fmla="*/ 0 w 1518388"/>
              <a:gd name="connsiteY5" fmla="*/ 1001820 h 1008112"/>
              <a:gd name="connsiteX6" fmla="*/ 6220 w 1518388"/>
              <a:gd name="connsiteY6" fmla="*/ 168022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8388" h="1008112">
                <a:moveTo>
                  <a:pt x="6220" y="168022"/>
                </a:moveTo>
                <a:cubicBezTo>
                  <a:pt x="6220" y="75226"/>
                  <a:pt x="81446" y="0"/>
                  <a:pt x="174242" y="0"/>
                </a:cubicBezTo>
                <a:lnTo>
                  <a:pt x="1512168" y="12512"/>
                </a:lnTo>
                <a:cubicBezTo>
                  <a:pt x="1514241" y="288371"/>
                  <a:pt x="1516315" y="564231"/>
                  <a:pt x="1518388" y="840090"/>
                </a:cubicBezTo>
                <a:cubicBezTo>
                  <a:pt x="1518388" y="932886"/>
                  <a:pt x="1443162" y="1008112"/>
                  <a:pt x="1350366" y="1008112"/>
                </a:cubicBezTo>
                <a:lnTo>
                  <a:pt x="0" y="1001820"/>
                </a:lnTo>
                <a:cubicBezTo>
                  <a:pt x="2073" y="723887"/>
                  <a:pt x="4147" y="445955"/>
                  <a:pt x="6220" y="1680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solidFill>
                  <a:prstClr val="white"/>
                </a:solidFill>
              </a:rPr>
              <a:t>Stof</a:t>
            </a:r>
            <a:br>
              <a:rPr lang="nl-BE" dirty="0">
                <a:solidFill>
                  <a:prstClr val="white"/>
                </a:solidFill>
              </a:rPr>
            </a:br>
            <a:r>
              <a:rPr lang="nl-BE" dirty="0">
                <a:solidFill>
                  <a:prstClr val="white"/>
                </a:solidFill>
              </a:rPr>
              <a:t>Modder</a:t>
            </a:r>
          </a:p>
        </p:txBody>
      </p:sp>
      <p:sp>
        <p:nvSpPr>
          <p:cNvPr id="14" name="Afgeronde rechthoek 6">
            <a:extLst>
              <a:ext uri="{FF2B5EF4-FFF2-40B4-BE49-F238E27FC236}">
                <a16:creationId xmlns:a16="http://schemas.microsoft.com/office/drawing/2014/main" id="{74056E27-677D-91C3-8DA4-029B6CE32B64}"/>
              </a:ext>
            </a:extLst>
          </p:cNvPr>
          <p:cNvSpPr/>
          <p:nvPr/>
        </p:nvSpPr>
        <p:spPr>
          <a:xfrm>
            <a:off x="5973763" y="3225800"/>
            <a:ext cx="1609725" cy="1036638"/>
          </a:xfrm>
          <a:custGeom>
            <a:avLst/>
            <a:gdLst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344146 w 1512168"/>
              <a:gd name="connsiteY2" fmla="*/ 0 h 1008112"/>
              <a:gd name="connsiteX3" fmla="*/ 1512168 w 1512168"/>
              <a:gd name="connsiteY3" fmla="*/ 168022 h 1008112"/>
              <a:gd name="connsiteX4" fmla="*/ 1512168 w 1512168"/>
              <a:gd name="connsiteY4" fmla="*/ 840090 h 1008112"/>
              <a:gd name="connsiteX5" fmla="*/ 1344146 w 1512168"/>
              <a:gd name="connsiteY5" fmla="*/ 1008112 h 1008112"/>
              <a:gd name="connsiteX6" fmla="*/ 168022 w 1512168"/>
              <a:gd name="connsiteY6" fmla="*/ 1008112 h 1008112"/>
              <a:gd name="connsiteX7" fmla="*/ 0 w 1512168"/>
              <a:gd name="connsiteY7" fmla="*/ 840090 h 1008112"/>
              <a:gd name="connsiteX8" fmla="*/ 0 w 1512168"/>
              <a:gd name="connsiteY8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12168 w 1512168"/>
              <a:gd name="connsiteY2" fmla="*/ 16802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168022 w 1512168"/>
              <a:gd name="connsiteY5" fmla="*/ 1008112 h 1008112"/>
              <a:gd name="connsiteX6" fmla="*/ 0 w 1512168"/>
              <a:gd name="connsiteY6" fmla="*/ 840090 h 1008112"/>
              <a:gd name="connsiteX7" fmla="*/ 0 w 1512168"/>
              <a:gd name="connsiteY7" fmla="*/ 168022 h 1008112"/>
              <a:gd name="connsiteX0" fmla="*/ 0 w 1512168"/>
              <a:gd name="connsiteY0" fmla="*/ 168022 h 1008112"/>
              <a:gd name="connsiteX1" fmla="*/ 168022 w 1512168"/>
              <a:gd name="connsiteY1" fmla="*/ 0 h 1008112"/>
              <a:gd name="connsiteX2" fmla="*/ 1505948 w 1512168"/>
              <a:gd name="connsiteY2" fmla="*/ 12512 h 1008112"/>
              <a:gd name="connsiteX3" fmla="*/ 1512168 w 1512168"/>
              <a:gd name="connsiteY3" fmla="*/ 840090 h 1008112"/>
              <a:gd name="connsiteX4" fmla="*/ 1344146 w 1512168"/>
              <a:gd name="connsiteY4" fmla="*/ 1008112 h 1008112"/>
              <a:gd name="connsiteX5" fmla="*/ 0 w 1512168"/>
              <a:gd name="connsiteY5" fmla="*/ 840090 h 1008112"/>
              <a:gd name="connsiteX6" fmla="*/ 0 w 1512168"/>
              <a:gd name="connsiteY6" fmla="*/ 168022 h 1008112"/>
              <a:gd name="connsiteX0" fmla="*/ 6220 w 1518388"/>
              <a:gd name="connsiteY0" fmla="*/ 168022 h 1008112"/>
              <a:gd name="connsiteX1" fmla="*/ 174242 w 1518388"/>
              <a:gd name="connsiteY1" fmla="*/ 0 h 1008112"/>
              <a:gd name="connsiteX2" fmla="*/ 1512168 w 1518388"/>
              <a:gd name="connsiteY2" fmla="*/ 12512 h 1008112"/>
              <a:gd name="connsiteX3" fmla="*/ 1518388 w 1518388"/>
              <a:gd name="connsiteY3" fmla="*/ 840090 h 1008112"/>
              <a:gd name="connsiteX4" fmla="*/ 1350366 w 1518388"/>
              <a:gd name="connsiteY4" fmla="*/ 1008112 h 1008112"/>
              <a:gd name="connsiteX5" fmla="*/ 0 w 1518388"/>
              <a:gd name="connsiteY5" fmla="*/ 1001820 h 1008112"/>
              <a:gd name="connsiteX6" fmla="*/ 6220 w 1518388"/>
              <a:gd name="connsiteY6" fmla="*/ 168022 h 100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8388" h="1008112">
                <a:moveTo>
                  <a:pt x="6220" y="168022"/>
                </a:moveTo>
                <a:cubicBezTo>
                  <a:pt x="6220" y="75226"/>
                  <a:pt x="81446" y="0"/>
                  <a:pt x="174242" y="0"/>
                </a:cubicBezTo>
                <a:lnTo>
                  <a:pt x="1512168" y="12512"/>
                </a:lnTo>
                <a:cubicBezTo>
                  <a:pt x="1514241" y="288371"/>
                  <a:pt x="1516315" y="564231"/>
                  <a:pt x="1518388" y="840090"/>
                </a:cubicBezTo>
                <a:cubicBezTo>
                  <a:pt x="1518388" y="932886"/>
                  <a:pt x="1443162" y="1008112"/>
                  <a:pt x="1350366" y="1008112"/>
                </a:cubicBezTo>
                <a:lnTo>
                  <a:pt x="0" y="1001820"/>
                </a:lnTo>
                <a:cubicBezTo>
                  <a:pt x="2073" y="723887"/>
                  <a:pt x="4147" y="445955"/>
                  <a:pt x="6220" y="16802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solidFill>
                  <a:prstClr val="white"/>
                </a:solidFill>
              </a:rPr>
              <a:t>Goed zoals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dirty="0">
                <a:solidFill>
                  <a:prstClr val="white"/>
                </a:solidFill>
              </a:rPr>
              <a:t>het is?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6C739D8-07E6-1AB1-29D3-71051A1AD2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322263"/>
            <a:ext cx="8207375" cy="3778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dirty="0"/>
              <a:t>Hinder in onze straat… Waarom?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fbeelding 6">
            <a:extLst>
              <a:ext uri="{FF2B5EF4-FFF2-40B4-BE49-F238E27FC236}">
                <a16:creationId xmlns:a16="http://schemas.microsoft.com/office/drawing/2014/main" id="{AF1A0AA7-7465-2CEA-C61B-2DEACBFD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9403" r="7602" b="11940"/>
          <a:stretch>
            <a:fillRect/>
          </a:stretch>
        </p:blipFill>
        <p:spPr bwMode="auto">
          <a:xfrm>
            <a:off x="684213" y="987425"/>
            <a:ext cx="77755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77B9C41-FCA1-8F78-5867-0C9BB441F4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322263"/>
            <a:ext cx="8207375" cy="3778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dirty="0"/>
              <a:t>Waarom?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05A916C8-B349-4ED1-89C8-BC3D1FB2A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2112" cy="865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sz="3600" dirty="0"/>
              <a:t>4. Regelgeving</a:t>
            </a:r>
          </a:p>
        </p:txBody>
      </p:sp>
      <p:sp>
        <p:nvSpPr>
          <p:cNvPr id="32771" name="Tijdelijke aanduiding voor tekst 10">
            <a:extLst>
              <a:ext uri="{FF2B5EF4-FFF2-40B4-BE49-F238E27FC236}">
                <a16:creationId xmlns:a16="http://schemas.microsoft.com/office/drawing/2014/main" id="{827E02C2-2F5B-6548-EF49-B0F4D5C83CEA}"/>
              </a:ext>
            </a:extLst>
          </p:cNvPr>
          <p:cNvSpPr>
            <a:spLocks noGrp="1"/>
          </p:cNvSpPr>
          <p:nvPr/>
        </p:nvSpPr>
        <p:spPr bwMode="auto">
          <a:xfrm>
            <a:off x="3597275" y="1438275"/>
            <a:ext cx="5473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3888"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2663"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14488"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716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288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860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432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nl-BE" altLang="nl-BE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B8F1475-92C4-0C38-03BE-330F79218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771550"/>
            <a:ext cx="7146794" cy="341607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A7A8094-2F45-AD75-82D1-7CC45008710B}"/>
              </a:ext>
            </a:extLst>
          </p:cNvPr>
          <p:cNvSpPr/>
          <p:nvPr/>
        </p:nvSpPr>
        <p:spPr>
          <a:xfrm>
            <a:off x="358775" y="1004888"/>
            <a:ext cx="2387600" cy="9477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>
                <a:solidFill>
                  <a:srgbClr val="1F497D"/>
                </a:solidFill>
                <a:latin typeface="Calibri"/>
              </a:rPr>
              <a:t>VLAREM II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050" dirty="0">
                <a:solidFill>
                  <a:srgbClr val="1F497D"/>
                </a:solidFill>
                <a:latin typeface="Calibri"/>
              </a:rPr>
              <a:t>Verplichte aansluiting op riolering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050" dirty="0">
                <a:solidFill>
                  <a:srgbClr val="1F497D"/>
                </a:solidFill>
                <a:latin typeface="Calibri"/>
              </a:rPr>
              <a:t>Scheiding afval- en hemelwater op privaat domein bij aanleg van een gescheiden stelsel in straat </a:t>
            </a:r>
            <a:endParaRPr lang="nl-BE" sz="135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7D29AB23-6A4F-3CB7-6E70-C77D807947BD}"/>
              </a:ext>
            </a:extLst>
          </p:cNvPr>
          <p:cNvSpPr/>
          <p:nvPr/>
        </p:nvSpPr>
        <p:spPr>
          <a:xfrm>
            <a:off x="358775" y="2787650"/>
            <a:ext cx="2646363" cy="992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350" b="1" dirty="0">
                <a:solidFill>
                  <a:srgbClr val="1F497D"/>
                </a:solidFill>
                <a:latin typeface="Calibri"/>
              </a:rPr>
              <a:t>Gewestelijke stedenbouwkundige verordening (feb 2005)</a:t>
            </a:r>
          </a:p>
          <a:p>
            <a:pPr marL="214313" indent="-214313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050" dirty="0">
                <a:solidFill>
                  <a:srgbClr val="1F497D"/>
                </a:solidFill>
                <a:latin typeface="Calibri"/>
              </a:rPr>
              <a:t>Verplichte scheiding afval- en hemelwater voor nieuwbouw - vernieuwbouw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263512C-1043-8692-41EA-30DBE0740212}"/>
              </a:ext>
            </a:extLst>
          </p:cNvPr>
          <p:cNvSpPr/>
          <p:nvPr/>
        </p:nvSpPr>
        <p:spPr>
          <a:xfrm>
            <a:off x="5949950" y="1995488"/>
            <a:ext cx="3222625" cy="1004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1" fontAlgn="auto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defRPr/>
            </a:pPr>
            <a:r>
              <a:rPr lang="nl-BE" sz="1350" b="1" dirty="0">
                <a:solidFill>
                  <a:srgbClr val="1F497D"/>
                </a:solidFill>
                <a:latin typeface="Calibri"/>
              </a:rPr>
              <a:t>Besluit van de Vlaamse Regering </a:t>
            </a:r>
            <a:r>
              <a:rPr lang="nl-BE" sz="1350" b="1" dirty="0" err="1">
                <a:solidFill>
                  <a:srgbClr val="1F497D"/>
                </a:solidFill>
                <a:latin typeface="Calibri"/>
              </a:rPr>
              <a:t>ivm</a:t>
            </a:r>
            <a:r>
              <a:rPr lang="nl-BE" sz="1350" b="1" dirty="0">
                <a:solidFill>
                  <a:srgbClr val="1F497D"/>
                </a:solidFill>
                <a:latin typeface="Calibri"/>
              </a:rPr>
              <a:t> keuring privéwaterafvoer (juli 2011)</a:t>
            </a:r>
          </a:p>
          <a:p>
            <a:pPr marL="214313" lvl="1" indent="-214313" eaLnBrk="1" fontAlgn="auto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nl-BE" sz="1050" dirty="0">
                <a:solidFill>
                  <a:srgbClr val="1F497D"/>
                </a:solidFill>
                <a:latin typeface="Calibri"/>
              </a:rPr>
              <a:t>Verplichte controle correcte afkoppeling afval- en hemelwater bij elke wijziging aan privéwaterafvoer</a:t>
            </a:r>
          </a:p>
          <a:p>
            <a:pPr marL="0" lvl="1" eaLnBrk="1" fontAlgn="auto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defRPr/>
            </a:pPr>
            <a:r>
              <a:rPr lang="nl-BE" sz="1050" dirty="0">
                <a:solidFill>
                  <a:srgbClr val="1F497D"/>
                </a:solidFill>
                <a:latin typeface="Calibri"/>
              </a:rPr>
              <a:t>=&gt; Keuring bij aanleg gescheiden riolering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EC8C563-A044-4DFA-8B15-94C0D93FB35E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Regelgeving</a:t>
            </a:r>
          </a:p>
        </p:txBody>
      </p:sp>
      <p:sp>
        <p:nvSpPr>
          <p:cNvPr id="33799" name="Tijdelijke aanduiding voor voettekst 3">
            <a:extLst>
              <a:ext uri="{FF2B5EF4-FFF2-40B4-BE49-F238E27FC236}">
                <a16:creationId xmlns:a16="http://schemas.microsoft.com/office/drawing/2014/main" id="{99FB449F-7FFA-AEA2-23E0-E377C246B921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tekst 10">
            <a:extLst>
              <a:ext uri="{FF2B5EF4-FFF2-40B4-BE49-F238E27FC236}">
                <a16:creationId xmlns:a16="http://schemas.microsoft.com/office/drawing/2014/main" id="{4FF979AB-AEEB-1F1D-B927-D7EC167A03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3" y="915988"/>
            <a:ext cx="8207375" cy="3168650"/>
          </a:xfrm>
        </p:spPr>
        <p:txBody>
          <a:bodyPr/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l-BE" altLang="nl-BE" sz="1800"/>
              <a:t>Voorwoord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l-BE" altLang="nl-BE" sz="1800"/>
              <a:t>Voorstelling project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l-BE" altLang="nl-BE" sz="1800"/>
              <a:t>Pidpa, uw waterpartner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l-BE" altLang="nl-BE" sz="1800"/>
              <a:t>Regelgeving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l-BE" altLang="nl-BE" sz="1800"/>
              <a:t>Riolering en afkoppelen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l-BE" altLang="nl-BE" sz="1800"/>
              <a:t>Hinder in onze straat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nl-BE" altLang="nl-BE" sz="1800"/>
              <a:t>Vragen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CF7BF20-93DB-4896-B2B6-75FCD0795E5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Inhoud presentatie</a:t>
            </a:r>
          </a:p>
        </p:txBody>
      </p:sp>
      <p:sp>
        <p:nvSpPr>
          <p:cNvPr id="15364" name="Tijdelijke aanduiding voor voettekst 3">
            <a:extLst>
              <a:ext uri="{FF2B5EF4-FFF2-40B4-BE49-F238E27FC236}">
                <a16:creationId xmlns:a16="http://schemas.microsoft.com/office/drawing/2014/main" id="{756C2CED-BC4B-8005-5FF5-8998B648F188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EE2A27DB-7FF6-4501-9C31-8BE0C84C0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2112" cy="865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sz="3600" dirty="0"/>
              <a:t>5. Riolering en afkoppelen</a:t>
            </a:r>
          </a:p>
        </p:txBody>
      </p:sp>
      <p:sp>
        <p:nvSpPr>
          <p:cNvPr id="34819" name="Tijdelijke aanduiding voor tekst 10">
            <a:extLst>
              <a:ext uri="{FF2B5EF4-FFF2-40B4-BE49-F238E27FC236}">
                <a16:creationId xmlns:a16="http://schemas.microsoft.com/office/drawing/2014/main" id="{D1A9A8C9-87A0-040A-4019-02AD7BD96226}"/>
              </a:ext>
            </a:extLst>
          </p:cNvPr>
          <p:cNvSpPr>
            <a:spLocks noGrp="1"/>
          </p:cNvSpPr>
          <p:nvPr/>
        </p:nvSpPr>
        <p:spPr bwMode="auto">
          <a:xfrm>
            <a:off x="3597275" y="1438275"/>
            <a:ext cx="5473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3888"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2663"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14488"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716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288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860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432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nl-BE" altLang="nl-BE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4F54D759-D70A-02A5-63C8-D7DECE98D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016000"/>
            <a:ext cx="2209800" cy="29591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nl-BE" sz="1600" b="1" u="sng" dirty="0">
                <a:solidFill>
                  <a:schemeClr val="tx1"/>
                </a:solidFill>
              </a:rPr>
              <a:t>Gemengd rioolstelsel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nl-BE" sz="1600" dirty="0">
                <a:solidFill>
                  <a:schemeClr val="tx1"/>
                </a:solidFill>
              </a:rPr>
              <a:t>in straat met </a:t>
            </a:r>
            <a:r>
              <a:rPr lang="nl-BE" altLang="nl-BE" sz="1600" dirty="0">
                <a:solidFill>
                  <a:srgbClr val="1F497D"/>
                </a:solidFill>
              </a:rPr>
              <a:t>één riolering voor afvoer van afval- én hemelwater</a:t>
            </a:r>
            <a:r>
              <a:rPr lang="nl-BE" sz="1600" dirty="0">
                <a:solidFill>
                  <a:schemeClr val="tx1"/>
                </a:solidFill>
              </a:rPr>
              <a:t>.</a:t>
            </a:r>
          </a:p>
          <a:p>
            <a:pPr marL="205740" indent="-20574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nl-BE" sz="1600" dirty="0">
              <a:solidFill>
                <a:schemeClr val="tx1"/>
              </a:solidFill>
            </a:endParaRPr>
          </a:p>
        </p:txBody>
      </p:sp>
      <p:pic>
        <p:nvPicPr>
          <p:cNvPr id="35843" name="Afbeelding 6">
            <a:extLst>
              <a:ext uri="{FF2B5EF4-FFF2-40B4-BE49-F238E27FC236}">
                <a16:creationId xmlns:a16="http://schemas.microsoft.com/office/drawing/2014/main" id="{841C3C6F-0D14-A697-306B-6EEAD931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058863"/>
            <a:ext cx="538797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ijdelijke aanduiding voor voettekst 3">
            <a:extLst>
              <a:ext uri="{FF2B5EF4-FFF2-40B4-BE49-F238E27FC236}">
                <a16:creationId xmlns:a16="http://schemas.microsoft.com/office/drawing/2014/main" id="{2E6E7B63-3E3C-4D0B-0C04-52397A9E7E51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696E1AD-8963-4C94-85F8-C37E7FCDB85A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Bestaande situatie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7ADE47AB-0184-DCA7-350E-6E406D0F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84288"/>
            <a:ext cx="2209800" cy="29591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nl-BE" sz="1600" b="1" u="sng" dirty="0">
                <a:solidFill>
                  <a:schemeClr val="tx1"/>
                </a:solidFill>
              </a:rPr>
              <a:t>Gescheiden rioolstelsel </a:t>
            </a:r>
            <a:r>
              <a:rPr lang="nl-BE" sz="1600" dirty="0">
                <a:solidFill>
                  <a:schemeClr val="tx1"/>
                </a:solidFill>
              </a:rPr>
              <a:t>in straat met aparte riolering voor afvoer van afval- en hemelwater.</a:t>
            </a:r>
          </a:p>
          <a:p>
            <a:pPr marL="205740" indent="-20574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nl-BE" sz="1600" dirty="0">
              <a:solidFill>
                <a:schemeClr val="tx1"/>
              </a:solidFill>
            </a:endParaRPr>
          </a:p>
        </p:txBody>
      </p:sp>
      <p:pic>
        <p:nvPicPr>
          <p:cNvPr id="36867" name="Afbeelding 6">
            <a:extLst>
              <a:ext uri="{FF2B5EF4-FFF2-40B4-BE49-F238E27FC236}">
                <a16:creationId xmlns:a16="http://schemas.microsoft.com/office/drawing/2014/main" id="{59894E9F-FCEE-B42E-C6FC-B063B5A0E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915988"/>
            <a:ext cx="59372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ijdelijke aanduiding voor voettekst 3">
            <a:extLst>
              <a:ext uri="{FF2B5EF4-FFF2-40B4-BE49-F238E27FC236}">
                <a16:creationId xmlns:a16="http://schemas.microsoft.com/office/drawing/2014/main" id="{ADE6068F-A65A-85CE-5E70-5E63EB50CEFE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59BB761-7A51-4A66-8A9B-43CCDEA0D0B4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Nieuwe situatie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10DBA8-D3CD-5A09-2CD1-370AA11BD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4450"/>
            <a:ext cx="2817813" cy="26320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nl-BE" sz="1600" b="1" dirty="0">
                <a:solidFill>
                  <a:schemeClr val="tx1"/>
                </a:solidFill>
              </a:rPr>
              <a:t>Woningen met OPEN en HALFOPEN bebouwing 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Afkoppelen alle dakvlakken en verharding rondom woning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100 % afkoppelingsplicht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endParaRPr lang="nl-BE" sz="1600" dirty="0"/>
          </a:p>
        </p:txBody>
      </p:sp>
      <p:pic>
        <p:nvPicPr>
          <p:cNvPr id="37891" name="Afbeelding 4">
            <a:extLst>
              <a:ext uri="{FF2B5EF4-FFF2-40B4-BE49-F238E27FC236}">
                <a16:creationId xmlns:a16="http://schemas.microsoft.com/office/drawing/2014/main" id="{2534301E-8124-28E0-B85A-A7988DE86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47788"/>
            <a:ext cx="40401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ijdelijke aanduiding voor voettekst 3">
            <a:extLst>
              <a:ext uri="{FF2B5EF4-FFF2-40B4-BE49-F238E27FC236}">
                <a16:creationId xmlns:a16="http://schemas.microsoft.com/office/drawing/2014/main" id="{A63690FE-622B-8FA8-FDFA-D8EA80680DFA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9A52843-A8BE-4FCD-8FAF-0CBF0CEBD203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Wat betekent afkoppelen voor u?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Afbeelding 5">
            <a:extLst>
              <a:ext uri="{FF2B5EF4-FFF2-40B4-BE49-F238E27FC236}">
                <a16:creationId xmlns:a16="http://schemas.microsoft.com/office/drawing/2014/main" id="{19FC0927-3F48-7D92-3667-F38C1F346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7425"/>
            <a:ext cx="3827463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23D7B4-C69C-E14B-E8A7-E5567768A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7788"/>
            <a:ext cx="3609975" cy="39131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nl-BE" sz="1600" b="1" dirty="0">
                <a:solidFill>
                  <a:schemeClr val="tx1"/>
                </a:solidFill>
              </a:rPr>
              <a:t>Woningen met GESLOTEN bebouwing met voortuin en zonder doorgang :</a:t>
            </a:r>
            <a:endParaRPr lang="nl-BE" sz="16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Afkoppelen verharding en dakvlak aan straatzijde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50% afkoppelingsplicht (= optimale afkoppeling)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Geen leidingen door de woning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nl-BE" sz="1600" dirty="0"/>
          </a:p>
        </p:txBody>
      </p:sp>
      <p:sp>
        <p:nvSpPr>
          <p:cNvPr id="38916" name="Tijdelijke aanduiding voor voettekst 3">
            <a:extLst>
              <a:ext uri="{FF2B5EF4-FFF2-40B4-BE49-F238E27FC236}">
                <a16:creationId xmlns:a16="http://schemas.microsoft.com/office/drawing/2014/main" id="{0632B232-70ED-9BA1-66B1-51A5572F5382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09995BB-8A84-4A59-BFF9-F3D9D3FB32DA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Wat betekent afkoppelen voor u?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BE1D70-660E-63C2-A5BC-84F745F3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63" y="1144588"/>
            <a:ext cx="3611562" cy="39131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None/>
              <a:defRPr/>
            </a:pPr>
            <a:r>
              <a:rPr lang="nl-BE" sz="1600" b="1" dirty="0">
                <a:solidFill>
                  <a:schemeClr val="tx1"/>
                </a:solidFill>
              </a:rPr>
              <a:t>Woningen met GESLOTEN bebouwing ZONDER VOORTUIN en zonder doorgang: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Afkoppelen dakvlak aan straatzijde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50% afkoppelingsplicht (= optimale afkoppeling)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Gevel = openbaar domein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Afkoppeling door Pidpa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nl-BE" sz="1600" dirty="0">
                <a:solidFill>
                  <a:schemeClr val="tx1"/>
                </a:solidFill>
              </a:rPr>
              <a:t>Geen leidingen door de woning</a:t>
            </a:r>
          </a:p>
          <a:p>
            <a:pPr marL="205740" indent="-205740" eaLnBrk="1" fontAlgn="auto" hangingPunct="1">
              <a:spcAft>
                <a:spcPts val="0"/>
              </a:spcAft>
              <a:buClr>
                <a:schemeClr val="accent3"/>
              </a:buClr>
              <a:buFont typeface="Symbol"/>
              <a:buChar char="Þ"/>
              <a:defRPr/>
            </a:pPr>
            <a:endParaRPr lang="nl-BE" sz="16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nl-BE" sz="1600" dirty="0"/>
          </a:p>
        </p:txBody>
      </p:sp>
      <p:pic>
        <p:nvPicPr>
          <p:cNvPr id="39939" name="Afbeelding 5">
            <a:extLst>
              <a:ext uri="{FF2B5EF4-FFF2-40B4-BE49-F238E27FC236}">
                <a16:creationId xmlns:a16="http://schemas.microsoft.com/office/drawing/2014/main" id="{CFB5082B-92F0-00A2-0142-12D2C9C3E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31888"/>
            <a:ext cx="334803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jdelijke aanduiding voor voettekst 3">
            <a:extLst>
              <a:ext uri="{FF2B5EF4-FFF2-40B4-BE49-F238E27FC236}">
                <a16:creationId xmlns:a16="http://schemas.microsoft.com/office/drawing/2014/main" id="{5DB7EF80-3059-D20A-0F3B-63FFD776A663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4A117AC-E2E3-404D-A40D-84D0192F225F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Wat betekent afkoppelen voor u?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4D892C27-83BD-5E1D-6CDA-A3B1C7531D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8600" y="915988"/>
            <a:ext cx="2317750" cy="335756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endParaRPr lang="nl-BE" altLang="nl-BE" sz="1600" dirty="0"/>
          </a:p>
          <a:p>
            <a:pPr marL="0" indent="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/>
            </a:pPr>
            <a:r>
              <a:rPr lang="nl-BE" altLang="nl-BE" sz="1600" b="1" dirty="0"/>
              <a:t>Gewestelijk stedenbouwkundige verordening</a:t>
            </a:r>
            <a:r>
              <a:rPr lang="nl-BE" altLang="nl-BE" sz="1600" dirty="0"/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/>
            </a:pPr>
            <a:r>
              <a:rPr lang="nl-BE" altLang="nl-BE" sz="1600" dirty="0"/>
              <a:t>(</a:t>
            </a:r>
            <a:r>
              <a:rPr lang="nl-BE" altLang="nl-BE" sz="1600" dirty="0" err="1"/>
              <a:t>herbruik</a:t>
            </a:r>
            <a:r>
              <a:rPr lang="nl-BE" altLang="nl-BE" sz="1600" dirty="0"/>
              <a:t> hemelwater):</a:t>
            </a:r>
          </a:p>
          <a:p>
            <a:pPr marL="0" indent="0" eaLnBrk="1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spcBef>
                <a:spcPts val="375"/>
              </a:spcBef>
              <a:defRPr/>
            </a:pPr>
            <a:r>
              <a:rPr lang="nl-BE" altLang="nl-BE" sz="1600" dirty="0" err="1"/>
              <a:t>Herbruik</a:t>
            </a:r>
            <a:r>
              <a:rPr lang="nl-BE" altLang="nl-BE" sz="1600" dirty="0"/>
              <a:t> (regenwaterput/ regenton)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nl-BE" altLang="nl-BE" sz="1600" dirty="0"/>
              <a:t>Infiltratie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  <a:defRPr/>
            </a:pPr>
            <a:r>
              <a:rPr lang="nl-BE" altLang="nl-BE" sz="1600" dirty="0"/>
              <a:t>Gescheiden afvoer</a:t>
            </a:r>
          </a:p>
        </p:txBody>
      </p:sp>
      <p:pic>
        <p:nvPicPr>
          <p:cNvPr id="40963" name="Picture 2" descr="Plaatsen betonnen regenwaterput">
            <a:extLst>
              <a:ext uri="{FF2B5EF4-FFF2-40B4-BE49-F238E27FC236}">
                <a16:creationId xmlns:a16="http://schemas.microsoft.com/office/drawing/2014/main" id="{21374C48-0391-27D7-EE08-EFC0066B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635125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>
            <a:extLst>
              <a:ext uri="{FF2B5EF4-FFF2-40B4-BE49-F238E27FC236}">
                <a16:creationId xmlns:a16="http://schemas.microsoft.com/office/drawing/2014/main" id="{E73DC961-A6AC-9612-BEAF-85290CF30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9" r="1996"/>
          <a:stretch>
            <a:fillRect/>
          </a:stretch>
        </p:blipFill>
        <p:spPr bwMode="auto">
          <a:xfrm>
            <a:off x="5610225" y="1635125"/>
            <a:ext cx="1500188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2">
            <a:extLst>
              <a:ext uri="{FF2B5EF4-FFF2-40B4-BE49-F238E27FC236}">
                <a16:creationId xmlns:a16="http://schemas.microsoft.com/office/drawing/2014/main" id="{EFBE3A59-FA1A-A19C-A7D3-99FA78A6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3"/>
          <a:stretch>
            <a:fillRect/>
          </a:stretch>
        </p:blipFill>
        <p:spPr bwMode="auto">
          <a:xfrm>
            <a:off x="7235825" y="1635125"/>
            <a:ext cx="1617663" cy="210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Afbeelding 8">
            <a:extLst>
              <a:ext uri="{FF2B5EF4-FFF2-40B4-BE49-F238E27FC236}">
                <a16:creationId xmlns:a16="http://schemas.microsoft.com/office/drawing/2014/main" id="{C5766CDC-5B94-B266-2681-C4CF4210B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"/>
            <a:ext cx="27622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ijdelijke aanduiding voor voettekst 3">
            <a:extLst>
              <a:ext uri="{FF2B5EF4-FFF2-40B4-BE49-F238E27FC236}">
                <a16:creationId xmlns:a16="http://schemas.microsoft.com/office/drawing/2014/main" id="{24B8C7E9-962B-5DCF-6A26-9D400D6E4715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CCD69F1-14EC-45BA-A003-C87D80EFBE9C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Hemelwater, nuttig voor u?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Afbeelding 10">
            <a:extLst>
              <a:ext uri="{FF2B5EF4-FFF2-40B4-BE49-F238E27FC236}">
                <a16:creationId xmlns:a16="http://schemas.microsoft.com/office/drawing/2014/main" id="{2A3FECA8-8F10-501B-F2CC-00C208B71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263"/>
            <a:ext cx="7529513" cy="425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jdelijke aanduiding voor voettekst 3">
            <a:extLst>
              <a:ext uri="{FF2B5EF4-FFF2-40B4-BE49-F238E27FC236}">
                <a16:creationId xmlns:a16="http://schemas.microsoft.com/office/drawing/2014/main" id="{EC115F1A-8523-6BFE-A6F9-59B39D0ED653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4D10F9E-4859-44AA-A97F-0F167C1F316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Afkoppeling op privé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id="{18DEF5EE-0415-DB20-68F4-784B6DDE23EA}"/>
              </a:ext>
            </a:extLst>
          </p:cNvPr>
          <p:cNvSpPr txBox="1">
            <a:spLocks/>
          </p:cNvSpPr>
          <p:nvPr/>
        </p:nvSpPr>
        <p:spPr>
          <a:xfrm>
            <a:off x="574675" y="844550"/>
            <a:ext cx="7453313" cy="3348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 kern="1200">
                <a:solidFill>
                  <a:srgbClr val="CC3300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2300" indent="-2667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3683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2667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sz="1500" dirty="0">
                <a:cs typeface="Arial" charset="0"/>
              </a:rPr>
              <a:t> </a:t>
            </a:r>
            <a:r>
              <a:rPr lang="nl-BE" sz="1800" dirty="0">
                <a:solidFill>
                  <a:schemeClr val="accent1"/>
                </a:solidFill>
              </a:rPr>
              <a:t>Pidpa-riolering biedt aan bewoner:</a:t>
            </a:r>
          </a:p>
          <a:p>
            <a:pPr marL="0" indent="0" fontAlgn="auto">
              <a:lnSpc>
                <a:spcPct val="80000"/>
              </a:lnSpc>
              <a:spcBef>
                <a:spcPts val="225"/>
              </a:spcBef>
              <a:spcAft>
                <a:spcPts val="0"/>
              </a:spcAft>
              <a:buClr>
                <a:srgbClr val="1F497D"/>
              </a:buClr>
              <a:buFont typeface="Arial" charset="0"/>
              <a:buChar char="•"/>
              <a:defRPr/>
            </a:pPr>
            <a:endParaRPr lang="nl-BE" sz="1050" dirty="0">
              <a:solidFill>
                <a:schemeClr val="accent1"/>
              </a:solidFill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Gratis afkoppelingsadvies hemel- en afvalwater + plaatsbezoek</a:t>
            </a: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1 huisaansluitingsputje vuilwater (DWA)</a:t>
            </a:r>
            <a:endParaRPr lang="nl-BE" sz="1200" dirty="0">
              <a:solidFill>
                <a:schemeClr val="accent1"/>
              </a:solidFill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1 huisaansluitingsputje regenwater (RWA) 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r>
              <a:rPr lang="nl-BE" sz="525" dirty="0">
                <a:solidFill>
                  <a:schemeClr val="accent1"/>
                </a:solidFill>
                <a:cs typeface="Arial" charset="0"/>
              </a:rPr>
              <a:t>  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endParaRPr lang="nl-BE" sz="1200" dirty="0">
              <a:solidFill>
                <a:schemeClr val="accent1"/>
              </a:solidFill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Huisaansluitputjes worden geplaatst in voortuinstrook</a:t>
            </a:r>
          </a:p>
          <a:p>
            <a:pPr marL="0" lvl="1" indent="0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None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marL="0" lvl="1" indent="0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None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Na uitvoering van rioleringswerken op privaat, </a:t>
            </a:r>
            <a:r>
              <a:rPr lang="nl-BE" sz="1350" u="sng" dirty="0">
                <a:solidFill>
                  <a:schemeClr val="accent1"/>
                </a:solidFill>
                <a:cs typeface="Arial" charset="0"/>
              </a:rPr>
              <a:t>binnen 3 maanden</a:t>
            </a:r>
            <a:r>
              <a:rPr lang="nl-BE" sz="1350" dirty="0">
                <a:solidFill>
                  <a:schemeClr val="accent1"/>
                </a:solidFill>
                <a:cs typeface="Arial" charset="0"/>
              </a:rPr>
              <a:t>:</a:t>
            </a:r>
          </a:p>
          <a:p>
            <a:pPr marL="269081" lvl="1" indent="0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None/>
              <a:defRPr/>
            </a:pP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Gratis keuring van privé riolering  </a:t>
            </a:r>
            <a:r>
              <a:rPr lang="nl-BE" sz="1200" dirty="0">
                <a:solidFill>
                  <a:schemeClr val="accent1"/>
                </a:solidFill>
                <a:cs typeface="Arial" charset="0"/>
              </a:rPr>
              <a:t>(eventuele herkeuring is niet gratis)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endParaRPr lang="nl-BE" sz="1350" dirty="0">
              <a:solidFill>
                <a:schemeClr val="accent1"/>
              </a:solidFill>
              <a:cs typeface="Arial" charset="0"/>
            </a:endParaRPr>
          </a:p>
          <a:p>
            <a:pPr lvl="1" fontAlgn="auto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sz="1350" dirty="0">
                <a:solidFill>
                  <a:schemeClr val="accent1"/>
                </a:solidFill>
                <a:cs typeface="Arial" charset="0"/>
              </a:rPr>
              <a:t>Afkoppelingspremie na aanpassing op privé naar </a:t>
            </a:r>
            <a:r>
              <a:rPr lang="nl-BE" sz="1800" dirty="0">
                <a:solidFill>
                  <a:schemeClr val="accent2"/>
                </a:solidFill>
                <a:cs typeface="Arial" charset="0"/>
              </a:rPr>
              <a:t>volledig</a:t>
            </a:r>
            <a:r>
              <a:rPr lang="nl-BE" sz="1350" dirty="0">
                <a:solidFill>
                  <a:schemeClr val="accent1"/>
                </a:solidFill>
                <a:cs typeface="Arial" charset="0"/>
              </a:rPr>
              <a:t> gescheiden riolering  = 530,00€  </a:t>
            </a:r>
            <a:br>
              <a:rPr lang="nl-BE" sz="1350" dirty="0">
                <a:solidFill>
                  <a:schemeClr val="accent1"/>
                </a:solidFill>
                <a:cs typeface="Arial" charset="0"/>
              </a:rPr>
            </a:br>
            <a:r>
              <a:rPr lang="nl-BE" sz="1350" dirty="0">
                <a:solidFill>
                  <a:schemeClr val="accent1"/>
                </a:solidFill>
                <a:cs typeface="Arial" charset="0"/>
              </a:rPr>
              <a:t>(mits voldaan wordt aan strikte voorwaarden)</a:t>
            </a:r>
            <a:endParaRPr lang="nl-BE" sz="1200" dirty="0">
              <a:solidFill>
                <a:schemeClr val="accent1"/>
              </a:solidFill>
              <a:cs typeface="Arial" charset="0"/>
            </a:endParaRPr>
          </a:p>
          <a:p>
            <a:pPr marL="0" indent="0" fontAlgn="auto">
              <a:lnSpc>
                <a:spcPct val="80000"/>
              </a:lnSpc>
              <a:spcBef>
                <a:spcPts val="225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nl-BE" sz="1050" dirty="0">
              <a:latin typeface="Century Gothic" pitchFamily="34" charset="0"/>
            </a:endParaRPr>
          </a:p>
        </p:txBody>
      </p:sp>
      <p:sp>
        <p:nvSpPr>
          <p:cNvPr id="43011" name="Tijdelijke aanduiding voor voettekst 3">
            <a:extLst>
              <a:ext uri="{FF2B5EF4-FFF2-40B4-BE49-F238E27FC236}">
                <a16:creationId xmlns:a16="http://schemas.microsoft.com/office/drawing/2014/main" id="{121F8331-1743-086C-0A18-98033F9ED9B6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C1D9C94-6B62-4E34-BA7F-4A28225EB0EF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Afkoppeling op privé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>
            <a:extLst>
              <a:ext uri="{FF2B5EF4-FFF2-40B4-BE49-F238E27FC236}">
                <a16:creationId xmlns:a16="http://schemas.microsoft.com/office/drawing/2014/main" id="{8ECA9E91-D2CC-4BF0-3BA6-38AB9540791B}"/>
              </a:ext>
            </a:extLst>
          </p:cNvPr>
          <p:cNvSpPr txBox="1">
            <a:spLocks/>
          </p:cNvSpPr>
          <p:nvPr/>
        </p:nvSpPr>
        <p:spPr bwMode="auto">
          <a:xfrm>
            <a:off x="684213" y="844550"/>
            <a:ext cx="782955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BE" altLang="nl-BE" sz="1500" dirty="0">
                <a:solidFill>
                  <a:srgbClr val="CC3300"/>
                </a:solidFill>
                <a:cs typeface="Arial" panose="020B0604020202020204" pitchFamily="34" charset="0"/>
              </a:rPr>
              <a:t> </a:t>
            </a:r>
            <a:r>
              <a:rPr lang="nl-BE" altLang="nl-BE" sz="2100" dirty="0">
                <a:solidFill>
                  <a:schemeClr val="accent1"/>
                </a:solidFill>
              </a:rPr>
              <a:t>Voorwaarden premie = 530,00€:</a:t>
            </a:r>
          </a:p>
          <a:p>
            <a:pPr eaLnBrk="1" fontAlgn="auto" hangingPunct="1">
              <a:lnSpc>
                <a:spcPct val="80000"/>
              </a:lnSpc>
              <a:spcBef>
                <a:spcPts val="225"/>
              </a:spcBef>
              <a:spcAft>
                <a:spcPts val="0"/>
              </a:spcAft>
              <a:defRPr/>
            </a:pPr>
            <a:endParaRPr lang="nl-BE" altLang="nl-BE" sz="1050" dirty="0">
              <a:solidFill>
                <a:srgbClr val="CC3300"/>
              </a:solidFill>
              <a:cs typeface="Arial" panose="020B060402020202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altLang="nl-BE" sz="1350" dirty="0">
                <a:solidFill>
                  <a:srgbClr val="1F497D"/>
                </a:solidFill>
                <a:cs typeface="Arial" panose="020B0604020202020204" pitchFamily="34" charset="0"/>
              </a:rPr>
              <a:t>Geen verplichte scheiding opgelegd via bouwvergunning</a:t>
            </a:r>
            <a:br>
              <a:rPr lang="nl-BE" altLang="nl-BE" sz="1350" dirty="0">
                <a:solidFill>
                  <a:srgbClr val="1F497D"/>
                </a:solidFill>
                <a:cs typeface="Arial" panose="020B0604020202020204" pitchFamily="34" charset="0"/>
              </a:rPr>
            </a:br>
            <a:endParaRPr lang="nl-BE" altLang="nl-BE" sz="1350" dirty="0">
              <a:solidFill>
                <a:srgbClr val="1F497D"/>
              </a:solidFill>
              <a:cs typeface="Arial" panose="020B0604020202020204" pitchFamily="34" charset="0"/>
            </a:endParaRPr>
          </a:p>
          <a:p>
            <a:pPr lvl="1" eaLnBrk="1" fontAlgn="auto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altLang="nl-BE" sz="1350" dirty="0">
                <a:solidFill>
                  <a:srgbClr val="1F497D"/>
                </a:solidFill>
              </a:rPr>
              <a:t>Afkoppeling voor </a:t>
            </a:r>
            <a:r>
              <a:rPr lang="nl-BE" altLang="nl-BE" sz="1350" b="1" dirty="0">
                <a:solidFill>
                  <a:schemeClr val="accent2"/>
                </a:solidFill>
              </a:rPr>
              <a:t>de totale verharde oppervlakte (100% scheiding hemelwater)</a:t>
            </a:r>
            <a:br>
              <a:rPr lang="nl-BE" altLang="nl-BE" sz="1350" dirty="0">
                <a:solidFill>
                  <a:schemeClr val="accent2"/>
                </a:solidFill>
              </a:rPr>
            </a:br>
            <a:r>
              <a:rPr lang="nl-BE" altLang="nl-BE" sz="1350" dirty="0">
                <a:solidFill>
                  <a:srgbClr val="1F497D"/>
                </a:solidFill>
              </a:rPr>
              <a:t>dus ook daken en verhardingen</a:t>
            </a:r>
            <a:br>
              <a:rPr lang="nl-BE" altLang="nl-BE" sz="1350" dirty="0">
                <a:solidFill>
                  <a:srgbClr val="1F497D"/>
                </a:solidFill>
              </a:rPr>
            </a:br>
            <a:endParaRPr lang="nl-BE" altLang="nl-BE" sz="1350" dirty="0">
              <a:solidFill>
                <a:srgbClr val="1F497D"/>
              </a:solidFill>
            </a:endParaRPr>
          </a:p>
          <a:p>
            <a:pPr lvl="1" eaLnBrk="1" fontAlgn="auto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altLang="nl-BE" sz="1350" dirty="0">
                <a:solidFill>
                  <a:srgbClr val="1F497D"/>
                </a:solidFill>
              </a:rPr>
              <a:t>Vervolgens keuring van de werken (conform keuringsattest) – binnen 3 maand</a:t>
            </a:r>
            <a:br>
              <a:rPr lang="nl-BE" altLang="nl-BE" sz="1350" dirty="0">
                <a:solidFill>
                  <a:srgbClr val="1F497D"/>
                </a:solidFill>
              </a:rPr>
            </a:br>
            <a:endParaRPr lang="nl-BE" altLang="nl-BE" sz="1350" dirty="0">
              <a:solidFill>
                <a:srgbClr val="1F497D"/>
              </a:solidFill>
            </a:endParaRPr>
          </a:p>
          <a:p>
            <a:pPr lvl="1" eaLnBrk="1" fontAlgn="auto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r>
              <a:rPr lang="nl-BE" altLang="nl-BE" sz="1350" dirty="0">
                <a:solidFill>
                  <a:srgbClr val="1F497D"/>
                </a:solidFill>
              </a:rPr>
              <a:t>Éénmalige tussenkomst </a:t>
            </a:r>
            <a:br>
              <a:rPr lang="nl-BE" altLang="nl-BE" sz="1350" dirty="0">
                <a:solidFill>
                  <a:srgbClr val="1F497D"/>
                </a:solidFill>
              </a:rPr>
            </a:br>
            <a:r>
              <a:rPr lang="nl-BE" altLang="nl-BE" sz="1350" dirty="0">
                <a:solidFill>
                  <a:srgbClr val="1F497D"/>
                </a:solidFill>
              </a:rPr>
              <a:t>	→ enkel voor installaties met </a:t>
            </a:r>
            <a:r>
              <a:rPr lang="nl-BE" altLang="nl-BE" sz="1350" u="sng" dirty="0">
                <a:solidFill>
                  <a:srgbClr val="1F497D"/>
                </a:solidFill>
              </a:rPr>
              <a:t>permanent karakter</a:t>
            </a:r>
          </a:p>
          <a:p>
            <a:pPr lvl="1" eaLnBrk="1" fontAlgn="auto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F497D"/>
              </a:buClr>
              <a:buFont typeface="Wingdings" panose="05000000000000000000" pitchFamily="2" charset="2"/>
              <a:buChar char="ü"/>
              <a:defRPr/>
            </a:pPr>
            <a:endParaRPr lang="nl-BE" altLang="nl-BE" sz="1350" u="sng" dirty="0">
              <a:solidFill>
                <a:srgbClr val="1F497D"/>
              </a:solidFill>
            </a:endParaRPr>
          </a:p>
        </p:txBody>
      </p:sp>
      <p:sp>
        <p:nvSpPr>
          <p:cNvPr id="44035" name="Tijdelijke aanduiding voor voettekst 3">
            <a:extLst>
              <a:ext uri="{FF2B5EF4-FFF2-40B4-BE49-F238E27FC236}">
                <a16:creationId xmlns:a16="http://schemas.microsoft.com/office/drawing/2014/main" id="{2F0B2CEF-C39A-C2A8-668F-349F5A862E45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198438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198438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04788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04788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04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5DF7505-FF9C-4308-AA4D-ADE50F7F7412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Afkoppeling op privé</a:t>
            </a:r>
          </a:p>
        </p:txBody>
      </p:sp>
      <p:pic>
        <p:nvPicPr>
          <p:cNvPr id="44037" name="Afbeelding 4">
            <a:extLst>
              <a:ext uri="{FF2B5EF4-FFF2-40B4-BE49-F238E27FC236}">
                <a16:creationId xmlns:a16="http://schemas.microsoft.com/office/drawing/2014/main" id="{AEC0B109-4388-348B-9453-518F604E1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203325"/>
            <a:ext cx="1935162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7AA0A-BFDB-0B66-0D83-ABD60887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2112" cy="865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sz="3600" dirty="0"/>
              <a:t>1. Voorwoord</a:t>
            </a:r>
          </a:p>
        </p:txBody>
      </p:sp>
      <p:sp>
        <p:nvSpPr>
          <p:cNvPr id="16387" name="Tijdelijke aanduiding voor tekst 10">
            <a:extLst>
              <a:ext uri="{FF2B5EF4-FFF2-40B4-BE49-F238E27FC236}">
                <a16:creationId xmlns:a16="http://schemas.microsoft.com/office/drawing/2014/main" id="{CE3CAB8F-6E16-E598-85E6-5A74F18C5635}"/>
              </a:ext>
            </a:extLst>
          </p:cNvPr>
          <p:cNvSpPr>
            <a:spLocks noGrp="1"/>
          </p:cNvSpPr>
          <p:nvPr/>
        </p:nvSpPr>
        <p:spPr bwMode="auto">
          <a:xfrm>
            <a:off x="3597275" y="1438275"/>
            <a:ext cx="5473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3888"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2663"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14488"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716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288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860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432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BE" altLang="nl-BE" sz="2400">
                <a:solidFill>
                  <a:schemeClr val="bg1"/>
                </a:solidFill>
              </a:rPr>
              <a:t>Toelichting door gemeente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89CDBCB-D5E4-3249-555C-F2F341FE75A3}"/>
              </a:ext>
            </a:extLst>
          </p:cNvPr>
          <p:cNvGraphicFramePr/>
          <p:nvPr/>
        </p:nvGraphicFramePr>
        <p:xfrm>
          <a:off x="583435" y="408428"/>
          <a:ext cx="8007878" cy="435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59" name="Tekstvak 6">
            <a:extLst>
              <a:ext uri="{FF2B5EF4-FFF2-40B4-BE49-F238E27FC236}">
                <a16:creationId xmlns:a16="http://schemas.microsoft.com/office/drawing/2014/main" id="{6913F888-8779-9DD5-DBEA-E88F8C71B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785813"/>
            <a:ext cx="6950075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1600" b="1"/>
              <a:t>Wanneer vraag ik een keuring aan?  </a:t>
            </a:r>
          </a:p>
          <a:p>
            <a:pPr lvl="1" eaLnBrk="1" hangingPunct="1">
              <a:lnSpc>
                <a:spcPct val="80000"/>
              </a:lnSpc>
              <a:spcBef>
                <a:spcPts val="400"/>
              </a:spcBef>
            </a:pPr>
            <a:br>
              <a:rPr lang="nl-BE" altLang="nl-BE" sz="1600">
                <a:cs typeface="Arial" panose="020B0604020202020204" pitchFamily="34" charset="0"/>
              </a:rPr>
            </a:br>
            <a:endParaRPr lang="nl-BE" altLang="nl-BE" sz="1600"/>
          </a:p>
        </p:txBody>
      </p:sp>
      <p:sp>
        <p:nvSpPr>
          <p:cNvPr id="45060" name="Tekstvak 11">
            <a:extLst>
              <a:ext uri="{FF2B5EF4-FFF2-40B4-BE49-F238E27FC236}">
                <a16:creationId xmlns:a16="http://schemas.microsoft.com/office/drawing/2014/main" id="{32C25ABB-F228-0ED0-4E9B-5093B6050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1419225"/>
            <a:ext cx="719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54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061" name="Tekstvak 12">
            <a:extLst>
              <a:ext uri="{FF2B5EF4-FFF2-40B4-BE49-F238E27FC236}">
                <a16:creationId xmlns:a16="http://schemas.microsoft.com/office/drawing/2014/main" id="{E30D430F-B256-DADC-58EB-6E61DBE3C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419225"/>
            <a:ext cx="719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54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5062" name="Tekstvak 13">
            <a:extLst>
              <a:ext uri="{FF2B5EF4-FFF2-40B4-BE49-F238E27FC236}">
                <a16:creationId xmlns:a16="http://schemas.microsoft.com/office/drawing/2014/main" id="{DDA284F0-307F-46F7-8619-3CF0FAB1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419225"/>
            <a:ext cx="720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540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063" name="Tekstvak 14">
            <a:extLst>
              <a:ext uri="{FF2B5EF4-FFF2-40B4-BE49-F238E27FC236}">
                <a16:creationId xmlns:a16="http://schemas.microsoft.com/office/drawing/2014/main" id="{316B64F0-83C2-16F6-3291-6ADF9AFB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1419225"/>
            <a:ext cx="7191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nl-BE" altLang="nl-BE" sz="540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5064" name="Tijdelijke aanduiding voor voettekst 3">
            <a:extLst>
              <a:ext uri="{FF2B5EF4-FFF2-40B4-BE49-F238E27FC236}">
                <a16:creationId xmlns:a16="http://schemas.microsoft.com/office/drawing/2014/main" id="{FDD87363-C5AE-7C09-978A-47C583C6FE80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5E69190C-6FC8-47C0-8D05-D1A7BA16E854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Keuring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FE1C20D-D433-41BA-A6B3-AA3DB78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2112" cy="865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sz="3600" dirty="0"/>
              <a:t>6. Hinder in onze straat</a:t>
            </a:r>
          </a:p>
        </p:txBody>
      </p:sp>
      <p:sp>
        <p:nvSpPr>
          <p:cNvPr id="46083" name="Tijdelijke aanduiding voor tekst 10">
            <a:extLst>
              <a:ext uri="{FF2B5EF4-FFF2-40B4-BE49-F238E27FC236}">
                <a16:creationId xmlns:a16="http://schemas.microsoft.com/office/drawing/2014/main" id="{9D654752-91B2-E93D-FBE4-FBE644B97964}"/>
              </a:ext>
            </a:extLst>
          </p:cNvPr>
          <p:cNvSpPr>
            <a:spLocks noGrp="1"/>
          </p:cNvSpPr>
          <p:nvPr/>
        </p:nvSpPr>
        <p:spPr bwMode="auto">
          <a:xfrm>
            <a:off x="3597275" y="1438275"/>
            <a:ext cx="5473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3888"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2663"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14488"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716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288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860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432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BE" altLang="nl-BE" sz="2400">
                <a:solidFill>
                  <a:schemeClr val="bg1"/>
                </a:solidFill>
              </a:rPr>
              <a:t>Toelichting door Wegeplant</a:t>
            </a:r>
          </a:p>
        </p:txBody>
      </p:sp>
      <p:pic>
        <p:nvPicPr>
          <p:cNvPr id="46084" name="Afbeelding 4">
            <a:extLst>
              <a:ext uri="{FF2B5EF4-FFF2-40B4-BE49-F238E27FC236}">
                <a16:creationId xmlns:a16="http://schemas.microsoft.com/office/drawing/2014/main" id="{A29619D1-40CB-7DAC-3A07-201AEADBD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940175"/>
            <a:ext cx="31337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jdelijke aanduiding voor voettekst 3">
            <a:extLst>
              <a:ext uri="{FF2B5EF4-FFF2-40B4-BE49-F238E27FC236}">
                <a16:creationId xmlns:a16="http://schemas.microsoft.com/office/drawing/2014/main" id="{C4CE8622-F954-A5D2-E328-5314DD32603B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sp>
        <p:nvSpPr>
          <p:cNvPr id="47107" name="Tijdelijke aanduiding voor tekst 1">
            <a:extLst>
              <a:ext uri="{FF2B5EF4-FFF2-40B4-BE49-F238E27FC236}">
                <a16:creationId xmlns:a16="http://schemas.microsoft.com/office/drawing/2014/main" id="{25B52EFB-44BF-2687-B9A4-73B0044BD6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3" y="1131888"/>
            <a:ext cx="8207375" cy="3240087"/>
          </a:xfrm>
        </p:spPr>
        <p:txBody>
          <a:bodyPr/>
          <a:lstStyle/>
          <a:p>
            <a:r>
              <a:rPr lang="nl-BE" altLang="nl-BE" dirty="0"/>
              <a:t>Start der werken 29/04/2024</a:t>
            </a:r>
          </a:p>
          <a:p>
            <a:r>
              <a:rPr lang="nl-BE" altLang="nl-BE" dirty="0"/>
              <a:t>4 fases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34C774-BB27-9996-3546-9E5313C93B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322263"/>
            <a:ext cx="8207375" cy="3778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dirty="0"/>
              <a:t>Fasering &amp; Timing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8430F-35FB-3DE7-EBB6-AA7A9E9A3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Fase 1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131C-A879-7A3A-0136-20C8D72398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1CF4FD9-2DD2-C68B-1986-D426F6667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843558"/>
            <a:ext cx="6059442" cy="3275145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D0FB67-346A-C302-073D-E3B47DA678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3528392" cy="3240360"/>
          </a:xfrm>
        </p:spPr>
        <p:txBody>
          <a:bodyPr/>
          <a:lstStyle/>
          <a:p>
            <a:r>
              <a:rPr lang="nl-BE" dirty="0"/>
              <a:t>Start 29/04</a:t>
            </a:r>
          </a:p>
          <a:p>
            <a:r>
              <a:rPr lang="nl-BE" dirty="0"/>
              <a:t>Einde juli</a:t>
            </a:r>
          </a:p>
          <a:p>
            <a:r>
              <a:rPr lang="nl-BE" sz="2800" dirty="0"/>
              <a:t>Kruispunt </a:t>
            </a:r>
            <a:r>
              <a:rPr lang="nl-BE" sz="2800" dirty="0" err="1"/>
              <a:t>Mechelsesteenweg</a:t>
            </a:r>
            <a:r>
              <a:rPr lang="nl-BE" sz="2800" dirty="0"/>
              <a:t> / </a:t>
            </a:r>
            <a:r>
              <a:rPr lang="nl-BE" sz="2800" dirty="0" err="1"/>
              <a:t>Bezelaerstraat</a:t>
            </a:r>
            <a:r>
              <a:rPr lang="nl-BE" sz="2800" dirty="0"/>
              <a:t> / </a:t>
            </a:r>
            <a:r>
              <a:rPr lang="nl-BE" sz="2800" dirty="0" err="1"/>
              <a:t>Krekelenberg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876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8430F-35FB-3DE7-EBB6-AA7A9E9A3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Fase 1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131C-A879-7A3A-0136-20C8D72398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58A370-1B6C-0AC4-5A09-BD1D9ECF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893753"/>
            <a:ext cx="5453599" cy="3867894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D0FB67-346A-C302-073D-E3B47DA678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3528392" cy="3240360"/>
          </a:xfrm>
        </p:spPr>
        <p:txBody>
          <a:bodyPr/>
          <a:lstStyle/>
          <a:p>
            <a:r>
              <a:rPr lang="nl-BE" dirty="0"/>
              <a:t>Start 29/04</a:t>
            </a:r>
          </a:p>
          <a:p>
            <a:r>
              <a:rPr lang="nl-BE" dirty="0"/>
              <a:t>Einde juli</a:t>
            </a:r>
          </a:p>
          <a:p>
            <a:r>
              <a:rPr lang="nl-BE" sz="2800" dirty="0"/>
              <a:t>Kruispunt </a:t>
            </a:r>
            <a:r>
              <a:rPr lang="nl-BE" sz="2800" dirty="0" err="1"/>
              <a:t>Mechelsesteenweg</a:t>
            </a:r>
            <a:r>
              <a:rPr lang="nl-BE" sz="2800" dirty="0"/>
              <a:t> / </a:t>
            </a:r>
            <a:r>
              <a:rPr lang="nl-BE" sz="2800" dirty="0" err="1"/>
              <a:t>Bezelaerstraat</a:t>
            </a:r>
            <a:r>
              <a:rPr lang="nl-BE" sz="2800" dirty="0"/>
              <a:t> / </a:t>
            </a:r>
            <a:r>
              <a:rPr lang="nl-BE" sz="2800" dirty="0" err="1"/>
              <a:t>Krekelenberg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2119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D0FB67-346A-C302-073D-E3B47DA678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3075756" cy="3240360"/>
          </a:xfrm>
        </p:spPr>
        <p:txBody>
          <a:bodyPr/>
          <a:lstStyle/>
          <a:p>
            <a:r>
              <a:rPr lang="nl-BE" dirty="0"/>
              <a:t>Start augustus</a:t>
            </a:r>
          </a:p>
          <a:p>
            <a:r>
              <a:rPr lang="nl-BE" dirty="0"/>
              <a:t>Einde september</a:t>
            </a:r>
          </a:p>
          <a:p>
            <a:r>
              <a:rPr lang="nl-BE" dirty="0" err="1"/>
              <a:t>Bezelaerstraat</a:t>
            </a:r>
            <a:r>
              <a:rPr lang="nl-BE" dirty="0"/>
              <a:t> van de Jan Willemstraat tot aan de Venusstraat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131C-A879-7A3A-0136-20C8D72398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E607B48-A609-9B81-E40C-FD78C3C5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240" y="195485"/>
            <a:ext cx="4426136" cy="4777605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8430F-35FB-3DE7-EBB6-AA7A9E9A3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Fase 3/fase 4</a:t>
            </a:r>
          </a:p>
        </p:txBody>
      </p:sp>
    </p:spTree>
    <p:extLst>
      <p:ext uri="{BB962C8B-B14F-4D97-AF65-F5344CB8AC3E}">
        <p14:creationId xmlns:p14="http://schemas.microsoft.com/office/powerpoint/2010/main" val="1271465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D0FB67-346A-C302-073D-E3B47DA678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3075756" cy="3240360"/>
          </a:xfrm>
        </p:spPr>
        <p:txBody>
          <a:bodyPr/>
          <a:lstStyle/>
          <a:p>
            <a:r>
              <a:rPr lang="nl-BE" dirty="0"/>
              <a:t>Start augustus</a:t>
            </a:r>
          </a:p>
          <a:p>
            <a:r>
              <a:rPr lang="nl-BE" dirty="0"/>
              <a:t>Einde september</a:t>
            </a:r>
          </a:p>
          <a:p>
            <a:r>
              <a:rPr lang="nl-BE" dirty="0" err="1"/>
              <a:t>Bezelaerstraat</a:t>
            </a:r>
            <a:r>
              <a:rPr lang="nl-BE" dirty="0"/>
              <a:t> van de Jan Willemstraat tot aan de Venusstraat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131C-A879-7A3A-0136-20C8D72398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8430F-35FB-3DE7-EBB6-AA7A9E9A3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Fase 3/fase 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1FCC9E6-55B4-A5C3-F46E-54EA1001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321500"/>
            <a:ext cx="4351247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76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8430F-35FB-3DE7-EBB6-AA7A9E9A3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Fase 3/fase 4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131C-A879-7A3A-0136-20C8D72398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6C7FA54-B15B-0020-988B-C2E0C1C80D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2880320" cy="3240360"/>
          </a:xfrm>
        </p:spPr>
        <p:txBody>
          <a:bodyPr/>
          <a:lstStyle/>
          <a:p>
            <a:r>
              <a:rPr lang="nl-BE" dirty="0"/>
              <a:t>Start augustus</a:t>
            </a:r>
          </a:p>
          <a:p>
            <a:r>
              <a:rPr lang="nl-BE" dirty="0"/>
              <a:t>Einde september</a:t>
            </a:r>
          </a:p>
          <a:p>
            <a:r>
              <a:rPr lang="nl-BE" dirty="0"/>
              <a:t>Aanleg gracht vanaf kruispunt Venusstraat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CF9D2C8-0B80-5D0C-6460-E02353D25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323" y="817102"/>
            <a:ext cx="5930181" cy="357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21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8430F-35FB-3DE7-EBB6-AA7A9E9A3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Fase 2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131C-A879-7A3A-0136-20C8D72398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AF8B50C-722D-0D3B-2FB4-75614D4D3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06362"/>
            <a:ext cx="4024143" cy="4876006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D0FB67-346A-C302-073D-E3B47DA678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3816424" cy="3240360"/>
          </a:xfrm>
        </p:spPr>
        <p:txBody>
          <a:bodyPr/>
          <a:lstStyle/>
          <a:p>
            <a:r>
              <a:rPr lang="nl-BE" dirty="0"/>
              <a:t>Start half September</a:t>
            </a:r>
          </a:p>
          <a:p>
            <a:r>
              <a:rPr lang="nl-BE" dirty="0"/>
              <a:t>Eind voorjaar ’25</a:t>
            </a:r>
          </a:p>
          <a:p>
            <a:r>
              <a:rPr lang="nl-BE" dirty="0"/>
              <a:t>KP </a:t>
            </a:r>
            <a:r>
              <a:rPr lang="nl-BE" dirty="0" err="1"/>
              <a:t>Mechelsesteenweg</a:t>
            </a:r>
            <a:r>
              <a:rPr lang="nl-BE" dirty="0"/>
              <a:t> tot aan de Jan Willemstraat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21738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48430F-35FB-3DE7-EBB6-AA7A9E9A3E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Fase 2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762131C-A879-7A3A-0136-20C8D72398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 dirty="0">
                <a:solidFill>
                  <a:schemeClr val="bg1"/>
                </a:solidFill>
              </a:rPr>
              <a:t>Bewonersvergadering – Willebroek </a:t>
            </a:r>
            <a:r>
              <a:rPr lang="nl-BE" altLang="nl-BE" sz="800" dirty="0" err="1">
                <a:solidFill>
                  <a:schemeClr val="bg1"/>
                </a:solidFill>
              </a:rPr>
              <a:t>Bezelaerstraat</a:t>
            </a:r>
            <a:endParaRPr lang="nl-BE" altLang="nl-BE" sz="800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907E0C-57FE-7DC9-5E94-D3D7C356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771550"/>
            <a:ext cx="5558434" cy="4155926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8D0FB67-346A-C302-073D-E3B47DA678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7544" y="1131590"/>
            <a:ext cx="3816424" cy="3240360"/>
          </a:xfrm>
        </p:spPr>
        <p:txBody>
          <a:bodyPr/>
          <a:lstStyle/>
          <a:p>
            <a:r>
              <a:rPr lang="nl-BE" dirty="0"/>
              <a:t>Start half September</a:t>
            </a:r>
          </a:p>
          <a:p>
            <a:r>
              <a:rPr lang="nl-BE" dirty="0"/>
              <a:t>Eind voorjaar ’25</a:t>
            </a:r>
          </a:p>
          <a:p>
            <a:r>
              <a:rPr lang="nl-BE" dirty="0"/>
              <a:t>KP </a:t>
            </a:r>
            <a:r>
              <a:rPr lang="nl-BE" dirty="0" err="1"/>
              <a:t>Mechelsesteenweg</a:t>
            </a:r>
            <a:r>
              <a:rPr lang="nl-BE" dirty="0"/>
              <a:t> tot aan de Jan Willemstraat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60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E6A8E090-F1E4-2FCF-0761-532FC35F8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kern="1200" dirty="0">
                <a:latin typeface="+mj-lt"/>
                <a:ea typeface="+mj-ea"/>
                <a:cs typeface="+mj-cs"/>
              </a:rPr>
              <a:t>Projectteam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9E0F666C-7C43-CE5E-C76A-489F9B64AB91}"/>
              </a:ext>
            </a:extLst>
          </p:cNvPr>
          <p:cNvSpPr txBox="1">
            <a:spLocks/>
          </p:cNvSpPr>
          <p:nvPr/>
        </p:nvSpPr>
        <p:spPr bwMode="auto">
          <a:xfrm>
            <a:off x="571500" y="795338"/>
            <a:ext cx="82296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Bouwheer: Pidpa-riolering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Aanleg van riolering voor regenwater (deels open grachten en deels </a:t>
            </a:r>
            <a:r>
              <a:rPr lang="nl-BE" altLang="nl-BE" sz="1400" dirty="0" err="1">
                <a:solidFill>
                  <a:schemeClr val="accent1"/>
                </a:solidFill>
              </a:rPr>
              <a:t>inbuizingen</a:t>
            </a:r>
            <a:r>
              <a:rPr lang="nl-BE" altLang="nl-BE" sz="1400" dirty="0">
                <a:solidFill>
                  <a:schemeClr val="accent1"/>
                </a:solidFill>
              </a:rPr>
              <a:t>)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Aanleg van riolering voor vuilwater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Wegeniswerken</a:t>
            </a:r>
            <a:br>
              <a:rPr lang="nl-BE" altLang="nl-BE" sz="1400" dirty="0">
                <a:solidFill>
                  <a:schemeClr val="accent1"/>
                </a:solidFill>
              </a:rPr>
            </a:br>
            <a:r>
              <a:rPr lang="nl-BE" altLang="nl-BE" sz="1400" dirty="0">
                <a:solidFill>
                  <a:schemeClr val="accent1"/>
                </a:solidFill>
              </a:rPr>
              <a:t> 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Mede-opdrachtgever: gemeente Willebroek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Wegeniswerken</a:t>
            </a: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endParaRPr lang="nl-BE" altLang="nl-BE" sz="900" b="1" dirty="0">
              <a:solidFill>
                <a:schemeClr val="accent1"/>
              </a:solidFill>
            </a:endParaRP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Studiebureau: Sweco</a:t>
            </a:r>
          </a:p>
          <a:p>
            <a:pPr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Ontwerp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endParaRPr lang="nl-BE" altLang="nl-BE" sz="900" dirty="0">
              <a:solidFill>
                <a:schemeClr val="accent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Aannemer: Wegeplant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Uitvoering van de werken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endParaRPr lang="nl-BE" altLang="nl-BE" sz="900" b="1" dirty="0">
              <a:solidFill>
                <a:srgbClr val="002060"/>
              </a:solidFill>
            </a:endParaRPr>
          </a:p>
        </p:txBody>
      </p:sp>
      <p:sp>
        <p:nvSpPr>
          <p:cNvPr id="17412" name="Tijdelijke aanduiding voor voettekst 3">
            <a:extLst>
              <a:ext uri="{FF2B5EF4-FFF2-40B4-BE49-F238E27FC236}">
                <a16:creationId xmlns:a16="http://schemas.microsoft.com/office/drawing/2014/main" id="{28047D91-714B-7A50-A158-53E5C1EF9C52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6">
            <a:extLst>
              <a:ext uri="{FF2B5EF4-FFF2-40B4-BE49-F238E27FC236}">
                <a16:creationId xmlns:a16="http://schemas.microsoft.com/office/drawing/2014/main" id="{4C2E8E05-FDBF-428A-7322-C4B46AEB4C71}"/>
              </a:ext>
            </a:extLst>
          </p:cNvPr>
          <p:cNvSpPr txBox="1">
            <a:spLocks/>
          </p:cNvSpPr>
          <p:nvPr/>
        </p:nvSpPr>
        <p:spPr bwMode="auto">
          <a:xfrm>
            <a:off x="1403648" y="620688"/>
            <a:ext cx="6995535" cy="340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927" tIns="38964" rIns="77927" bIns="38964" anchor="ctr"/>
          <a:lstStyle>
            <a:lvl1pPr defTabSz="1038225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9113" indent="-265113" defTabSz="1038225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38225" indent="-265113" defTabSz="1038225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57338" indent="-273050" defTabSz="103822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8038" indent="-273050" defTabSz="1038225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52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4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96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06838" indent="-273050" defTabSz="1038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ts val="525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nl-BE" altLang="nl-BE" sz="1500" b="1" dirty="0">
                <a:solidFill>
                  <a:srgbClr val="1F497D"/>
                </a:solidFill>
              </a:rPr>
              <a:t>                          	      </a:t>
            </a:r>
            <a:r>
              <a:rPr lang="nl-BE" altLang="nl-BE" sz="1500" dirty="0"/>
              <a:t>Contactpersoon: Openbare werken en mobiliteit</a:t>
            </a:r>
            <a:br>
              <a:rPr lang="nl-BE" altLang="nl-BE" sz="1500" dirty="0">
                <a:solidFill>
                  <a:srgbClr val="1F497D"/>
                </a:solidFill>
              </a:rPr>
            </a:br>
            <a:r>
              <a:rPr lang="nl-BE" altLang="nl-BE" sz="1500" dirty="0">
                <a:solidFill>
                  <a:srgbClr val="1F497D"/>
                </a:solidFill>
              </a:rPr>
              <a:t>		      Tel.: 03 866 90 44					      </a:t>
            </a:r>
            <a:r>
              <a:rPr lang="nl-BE" altLang="nl-BE" sz="1500" u="sng" dirty="0">
                <a:solidFill>
                  <a:srgbClr val="1F497D"/>
                </a:solidFill>
              </a:rPr>
              <a:t>openbarewerken@willebroek.be</a:t>
            </a:r>
            <a:br>
              <a:rPr lang="nl-BE" altLang="nl-BE" sz="1500" dirty="0">
                <a:solidFill>
                  <a:srgbClr val="1F497D"/>
                </a:solidFill>
              </a:rPr>
            </a:br>
            <a:endParaRPr lang="nl-BE" altLang="nl-BE" sz="1500" dirty="0">
              <a:solidFill>
                <a:srgbClr val="1F497D"/>
              </a:solidFill>
            </a:endParaRPr>
          </a:p>
          <a:p>
            <a:pPr defTabSz="778669" eaLnBrk="1" fontAlgn="auto" hangingPunct="1">
              <a:spcAft>
                <a:spcPts val="0"/>
              </a:spcAft>
              <a:buClr>
                <a:srgbClr val="1E75AF"/>
              </a:buClr>
              <a:buFont typeface="Arial" panose="020B0604020202020204" pitchFamily="34" charset="0"/>
              <a:buNone/>
              <a:defRPr/>
            </a:pPr>
            <a:r>
              <a:rPr lang="nl-BE" altLang="nl-BE" sz="1500" b="1" dirty="0">
                <a:solidFill>
                  <a:srgbClr val="1F497D"/>
                </a:solidFill>
              </a:rPr>
              <a:t>                   		</a:t>
            </a:r>
            <a:r>
              <a:rPr lang="nl-BE" altLang="nl-BE" sz="1500" dirty="0"/>
              <a:t>Contactpersoon: </a:t>
            </a:r>
            <a:r>
              <a:rPr lang="nl-BE" altLang="nl-BE" sz="1500" dirty="0">
                <a:solidFill>
                  <a:srgbClr val="1F497D"/>
                </a:solidFill>
              </a:rPr>
              <a:t>Kurt ‘s Jongers</a:t>
            </a:r>
            <a:br>
              <a:rPr lang="nl-BE" altLang="nl-BE" sz="1500" dirty="0">
                <a:solidFill>
                  <a:srgbClr val="1F497D"/>
                </a:solidFill>
              </a:rPr>
            </a:br>
            <a:r>
              <a:rPr lang="nl-BE" altLang="nl-BE" sz="1500" dirty="0">
                <a:solidFill>
                  <a:srgbClr val="1F497D"/>
                </a:solidFill>
              </a:rPr>
              <a:t>			Tel.: 0800 90 300</a:t>
            </a:r>
            <a:br>
              <a:rPr lang="nl-BE" altLang="nl-BE" sz="1500" dirty="0">
                <a:solidFill>
                  <a:srgbClr val="1F497D"/>
                </a:solidFill>
              </a:rPr>
            </a:br>
            <a:r>
              <a:rPr lang="nl-BE" altLang="nl-BE" sz="1500" dirty="0">
                <a:solidFill>
                  <a:srgbClr val="1F497D"/>
                </a:solidFill>
              </a:rPr>
              <a:t>			</a:t>
            </a:r>
            <a:r>
              <a:rPr lang="nl-BE" altLang="nl-BE" sz="1500" dirty="0">
                <a:solidFill>
                  <a:srgbClr val="1F497D"/>
                </a:solidFill>
                <a:hlinkClick r:id="rId2"/>
              </a:rPr>
              <a:t>infra@pidpa.be</a:t>
            </a:r>
            <a:endParaRPr lang="nl-BE" altLang="nl-BE" sz="1500" dirty="0">
              <a:solidFill>
                <a:srgbClr val="1F497D"/>
              </a:solidFill>
            </a:endParaRPr>
          </a:p>
          <a:p>
            <a:pPr defTabSz="778669" eaLnBrk="1" fontAlgn="auto" hangingPunct="1">
              <a:spcAft>
                <a:spcPts val="0"/>
              </a:spcAft>
              <a:buClr>
                <a:srgbClr val="1E75AF"/>
              </a:buClr>
              <a:buFont typeface="Arial" panose="020B0604020202020204" pitchFamily="34" charset="0"/>
              <a:buNone/>
              <a:defRPr/>
            </a:pPr>
            <a:endParaRPr lang="nl-BE" altLang="nl-BE" sz="1500" dirty="0">
              <a:solidFill>
                <a:srgbClr val="1F497D"/>
              </a:solidFill>
            </a:endParaRPr>
          </a:p>
          <a:p>
            <a:pPr defTabSz="778669" eaLnBrk="1" fontAlgn="auto" hangingPunct="1">
              <a:spcAft>
                <a:spcPts val="0"/>
              </a:spcAft>
              <a:buClr>
                <a:srgbClr val="1E75AF"/>
              </a:buClr>
              <a:buFont typeface="Arial" panose="020B0604020202020204" pitchFamily="34" charset="0"/>
              <a:buNone/>
              <a:defRPr/>
            </a:pPr>
            <a:r>
              <a:rPr lang="nl-BE" altLang="nl-BE" sz="1500" dirty="0"/>
              <a:t>			Contactpersoon: </a:t>
            </a:r>
            <a:r>
              <a:rPr lang="nl-BE" altLang="nl-BE" sz="1500" dirty="0">
                <a:solidFill>
                  <a:srgbClr val="1F497D"/>
                </a:solidFill>
              </a:rPr>
              <a:t>Gerry Clappaert</a:t>
            </a:r>
            <a:br>
              <a:rPr lang="nl-BE" altLang="nl-BE" sz="1500" dirty="0">
                <a:solidFill>
                  <a:srgbClr val="1F497D"/>
                </a:solidFill>
              </a:rPr>
            </a:br>
            <a:r>
              <a:rPr lang="nl-BE" altLang="nl-BE" sz="1500" dirty="0">
                <a:solidFill>
                  <a:srgbClr val="1F497D"/>
                </a:solidFill>
              </a:rPr>
              <a:t>			Spreek de werfleider aan op de werf</a:t>
            </a:r>
            <a:br>
              <a:rPr lang="nl-BE" altLang="nl-BE" sz="1500" dirty="0">
                <a:solidFill>
                  <a:srgbClr val="1F497D"/>
                </a:solidFill>
              </a:rPr>
            </a:br>
            <a:endParaRPr lang="nl-BE" altLang="nl-BE" sz="1500" dirty="0">
              <a:solidFill>
                <a:srgbClr val="1F497D"/>
              </a:solidFill>
            </a:endParaRPr>
          </a:p>
          <a:p>
            <a:pPr defTabSz="778669" eaLnBrk="1" fontAlgn="auto" hangingPunct="1">
              <a:spcAft>
                <a:spcPts val="0"/>
              </a:spcAft>
              <a:buClr>
                <a:srgbClr val="1E75AF"/>
              </a:buClr>
              <a:buFont typeface="Arial" panose="020B0604020202020204" pitchFamily="34" charset="0"/>
              <a:buNone/>
              <a:defRPr/>
            </a:pPr>
            <a:r>
              <a:rPr lang="nl-BE" altLang="nl-BE" sz="1500" b="1" dirty="0">
                <a:solidFill>
                  <a:srgbClr val="1F497D"/>
                </a:solidFill>
              </a:rPr>
              <a:t>   	</a:t>
            </a:r>
            <a:r>
              <a:rPr lang="nl-BE" altLang="nl-BE" sz="1500" dirty="0">
                <a:solidFill>
                  <a:srgbClr val="1F497D"/>
                </a:solidFill>
              </a:rPr>
              <a:t>		</a:t>
            </a:r>
            <a:endParaRPr lang="nl-BE" altLang="nl-BE" sz="1500" b="1" dirty="0">
              <a:solidFill>
                <a:srgbClr val="1F497D"/>
              </a:solidFill>
            </a:endParaRPr>
          </a:p>
        </p:txBody>
      </p:sp>
      <p:pic>
        <p:nvPicPr>
          <p:cNvPr id="48131" name="Afbeelding 2">
            <a:extLst>
              <a:ext uri="{FF2B5EF4-FFF2-40B4-BE49-F238E27FC236}">
                <a16:creationId xmlns:a16="http://schemas.microsoft.com/office/drawing/2014/main" id="{17F543A2-7035-F70E-B340-8307A2B68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08150"/>
            <a:ext cx="8223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929C316-BA4B-445F-8A58-0AD0D21BB60A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wrap="none" tIns="36000" bIns="3600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48133" name="Picture 2" descr="Ontwikkelingssamenwerking | Willebroek">
            <a:extLst>
              <a:ext uri="{FF2B5EF4-FFF2-40B4-BE49-F238E27FC236}">
                <a16:creationId xmlns:a16="http://schemas.microsoft.com/office/drawing/2014/main" id="{05BD305B-DB7C-8390-4EFB-F2D05A55B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765175"/>
            <a:ext cx="1830387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Afbeelding 5">
            <a:extLst>
              <a:ext uri="{FF2B5EF4-FFF2-40B4-BE49-F238E27FC236}">
                <a16:creationId xmlns:a16="http://schemas.microsoft.com/office/drawing/2014/main" id="{5199B34D-A1AA-6211-6FBD-F8A900C87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779713"/>
            <a:ext cx="178593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0D3FAC-E046-8933-B910-40FB11434A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0450" y="1924050"/>
            <a:ext cx="5472113" cy="4318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sz="2700" dirty="0"/>
              <a:t>Vragen of plannen verder inkijken?</a:t>
            </a:r>
          </a:p>
          <a:p>
            <a:pPr fontAlgn="auto">
              <a:spcAft>
                <a:spcPts val="0"/>
              </a:spcAft>
              <a:defRPr/>
            </a:pPr>
            <a:r>
              <a:rPr lang="nl-BE" sz="2700" dirty="0"/>
              <a:t>Wij helpen u graag verder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2AD56E-E7B1-4015-DF42-78DD39EB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2112" cy="865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dirty="0"/>
              <a:t>7. Vragen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DFF3C-2D07-E125-0BDA-F8DCDD3E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938" y="573088"/>
            <a:ext cx="5472112" cy="86518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nl-BE" sz="3600" dirty="0"/>
              <a:t>2. Voorstelling project</a:t>
            </a:r>
          </a:p>
        </p:txBody>
      </p:sp>
      <p:sp>
        <p:nvSpPr>
          <p:cNvPr id="18435" name="Tijdelijke aanduiding voor tekst 10">
            <a:extLst>
              <a:ext uri="{FF2B5EF4-FFF2-40B4-BE49-F238E27FC236}">
                <a16:creationId xmlns:a16="http://schemas.microsoft.com/office/drawing/2014/main" id="{5BBD37F9-E3B5-C54A-A9BF-798150A5B088}"/>
              </a:ext>
            </a:extLst>
          </p:cNvPr>
          <p:cNvSpPr>
            <a:spLocks noGrp="1"/>
          </p:cNvSpPr>
          <p:nvPr/>
        </p:nvSpPr>
        <p:spPr bwMode="auto">
          <a:xfrm>
            <a:off x="3597275" y="1438275"/>
            <a:ext cx="5473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23888"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82663"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55713"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14488"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716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288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860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43288"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nl-BE" altLang="nl-BE" sz="2400">
                <a:solidFill>
                  <a:schemeClr val="bg1"/>
                </a:solidFill>
              </a:rPr>
              <a:t>Toelichting door studiebureau</a:t>
            </a:r>
          </a:p>
        </p:txBody>
      </p:sp>
      <p:pic>
        <p:nvPicPr>
          <p:cNvPr id="18436" name="Afbeelding 2">
            <a:extLst>
              <a:ext uri="{FF2B5EF4-FFF2-40B4-BE49-F238E27FC236}">
                <a16:creationId xmlns:a16="http://schemas.microsoft.com/office/drawing/2014/main" id="{1CF69B46-E4F4-9CE5-5C18-A15595E7F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4157663"/>
            <a:ext cx="27178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FE2F2F-9264-4F2C-9877-3EA92A051E2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Situering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B82BC4EA-C109-4BEF-985E-293D3ED72CC3}"/>
              </a:ext>
            </a:extLst>
          </p:cNvPr>
          <p:cNvSpPr txBox="1">
            <a:spLocks/>
          </p:cNvSpPr>
          <p:nvPr/>
        </p:nvSpPr>
        <p:spPr bwMode="auto">
          <a:xfrm>
            <a:off x="571500" y="795338"/>
            <a:ext cx="82296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rgbClr val="1F497D"/>
                </a:solidFill>
              </a:rPr>
              <a:t>Werken in de </a:t>
            </a:r>
            <a:r>
              <a:rPr lang="nl-BE" altLang="nl-BE" sz="1600" dirty="0" err="1">
                <a:solidFill>
                  <a:srgbClr val="1F497D"/>
                </a:solidFill>
              </a:rPr>
              <a:t>Bezelaerstraat</a:t>
            </a:r>
            <a:endParaRPr lang="nl-BE" altLang="nl-BE" sz="1600" dirty="0">
              <a:solidFill>
                <a:srgbClr val="1F497D"/>
              </a:solidFill>
            </a:endParaRP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900" dirty="0">
                <a:solidFill>
                  <a:schemeClr val="accent1"/>
                </a:solidFill>
              </a:rPr>
              <a:t> </a:t>
            </a:r>
            <a:endParaRPr lang="nl-BE" altLang="nl-BE" sz="1350" dirty="0">
              <a:solidFill>
                <a:schemeClr val="accent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900" dirty="0">
                <a:solidFill>
                  <a:schemeClr val="accent1"/>
                </a:solidFill>
              </a:rPr>
              <a:t>Aansluitende straten: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900" dirty="0" err="1">
                <a:solidFill>
                  <a:schemeClr val="accent1"/>
                </a:solidFill>
              </a:rPr>
              <a:t>Cerestraat</a:t>
            </a:r>
            <a:endParaRPr lang="nl-BE" altLang="nl-BE" sz="900" dirty="0">
              <a:solidFill>
                <a:schemeClr val="accent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900" dirty="0">
                <a:solidFill>
                  <a:schemeClr val="accent1"/>
                </a:solidFill>
              </a:rPr>
              <a:t>Jan Willemstraat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900" dirty="0">
                <a:solidFill>
                  <a:schemeClr val="accent1"/>
                </a:solidFill>
              </a:rPr>
              <a:t>Alfred de </a:t>
            </a:r>
            <a:r>
              <a:rPr lang="nl-BE" altLang="nl-BE" sz="900" dirty="0" err="1">
                <a:solidFill>
                  <a:schemeClr val="accent1"/>
                </a:solidFill>
              </a:rPr>
              <a:t>Taeyestraat</a:t>
            </a:r>
            <a:endParaRPr lang="nl-BE" altLang="nl-BE" sz="900" dirty="0">
              <a:solidFill>
                <a:schemeClr val="accent1"/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900" dirty="0">
                <a:solidFill>
                  <a:schemeClr val="accent1"/>
                </a:solidFill>
              </a:rPr>
              <a:t>Venusstraat</a:t>
            </a:r>
          </a:p>
        </p:txBody>
      </p:sp>
      <p:sp>
        <p:nvSpPr>
          <p:cNvPr id="19460" name="Tijdelijke aanduiding voor voettekst 3">
            <a:extLst>
              <a:ext uri="{FF2B5EF4-FFF2-40B4-BE49-F238E27FC236}">
                <a16:creationId xmlns:a16="http://schemas.microsoft.com/office/drawing/2014/main" id="{0E58F3B9-4D88-0288-D128-515A34D38B2E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pic>
        <p:nvPicPr>
          <p:cNvPr id="19461" name="Afbeelding 2">
            <a:extLst>
              <a:ext uri="{FF2B5EF4-FFF2-40B4-BE49-F238E27FC236}">
                <a16:creationId xmlns:a16="http://schemas.microsoft.com/office/drawing/2014/main" id="{4B5943EC-179A-2078-CDEC-9CF4ABD8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9213"/>
            <a:ext cx="3814762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AFDBF257-7779-A94F-DE13-C8E1564FB14D}"/>
              </a:ext>
            </a:extLst>
          </p:cNvPr>
          <p:cNvSpPr/>
          <p:nvPr/>
        </p:nvSpPr>
        <p:spPr>
          <a:xfrm>
            <a:off x="4437063" y="117475"/>
            <a:ext cx="1911350" cy="4124325"/>
          </a:xfrm>
          <a:custGeom>
            <a:avLst/>
            <a:gdLst>
              <a:gd name="connsiteX0" fmla="*/ 1699014 w 1911391"/>
              <a:gd name="connsiteY0" fmla="*/ 100289 h 4123649"/>
              <a:gd name="connsiteX1" fmla="*/ 1693115 w 1911391"/>
              <a:gd name="connsiteY1" fmla="*/ 654828 h 4123649"/>
              <a:gd name="connsiteX2" fmla="*/ 949796 w 1911391"/>
              <a:gd name="connsiteY2" fmla="*/ 1026488 h 4123649"/>
              <a:gd name="connsiteX3" fmla="*/ 861306 w 1911391"/>
              <a:gd name="connsiteY3" fmla="*/ 1097280 h 4123649"/>
              <a:gd name="connsiteX4" fmla="*/ 796413 w 1911391"/>
              <a:gd name="connsiteY4" fmla="*/ 1156274 h 4123649"/>
              <a:gd name="connsiteX5" fmla="*/ 820010 w 1911391"/>
              <a:gd name="connsiteY5" fmla="*/ 1268361 h 4123649"/>
              <a:gd name="connsiteX6" fmla="*/ 867205 w 1911391"/>
              <a:gd name="connsiteY6" fmla="*/ 1244764 h 4123649"/>
              <a:gd name="connsiteX7" fmla="*/ 825910 w 1911391"/>
              <a:gd name="connsiteY7" fmla="*/ 1964485 h 4123649"/>
              <a:gd name="connsiteX8" fmla="*/ 743319 w 1911391"/>
              <a:gd name="connsiteY8" fmla="*/ 2530823 h 4123649"/>
              <a:gd name="connsiteX9" fmla="*/ 542740 w 1911391"/>
              <a:gd name="connsiteY9" fmla="*/ 2247654 h 4123649"/>
              <a:gd name="connsiteX10" fmla="*/ 412955 w 1911391"/>
              <a:gd name="connsiteY10" fmla="*/ 2318447 h 4123649"/>
              <a:gd name="connsiteX11" fmla="*/ 359860 w 1911391"/>
              <a:gd name="connsiteY11" fmla="*/ 2383339 h 4123649"/>
              <a:gd name="connsiteX12" fmla="*/ 666627 w 1911391"/>
              <a:gd name="connsiteY12" fmla="*/ 2766798 h 4123649"/>
              <a:gd name="connsiteX13" fmla="*/ 171081 w 1911391"/>
              <a:gd name="connsiteY13" fmla="*/ 3893574 h 4123649"/>
              <a:gd name="connsiteX14" fmla="*/ 76691 w 1911391"/>
              <a:gd name="connsiteY14" fmla="*/ 3852279 h 4123649"/>
              <a:gd name="connsiteX15" fmla="*/ 0 w 1911391"/>
              <a:gd name="connsiteY15" fmla="*/ 4058756 h 4123649"/>
              <a:gd name="connsiteX16" fmla="*/ 212377 w 1911391"/>
              <a:gd name="connsiteY16" fmla="*/ 4123649 h 4123649"/>
              <a:gd name="connsiteX17" fmla="*/ 300867 w 1911391"/>
              <a:gd name="connsiteY17" fmla="*/ 3923071 h 4123649"/>
              <a:gd name="connsiteX18" fmla="*/ 837708 w 1911391"/>
              <a:gd name="connsiteY18" fmla="*/ 2784496 h 4123649"/>
              <a:gd name="connsiteX19" fmla="*/ 961595 w 1911391"/>
              <a:gd name="connsiteY19" fmla="*/ 2265352 h 4123649"/>
              <a:gd name="connsiteX20" fmla="*/ 1032387 w 1911391"/>
              <a:gd name="connsiteY20" fmla="*/ 1557430 h 4123649"/>
              <a:gd name="connsiteX21" fmla="*/ 1008790 w 1911391"/>
              <a:gd name="connsiteY21" fmla="*/ 1209368 h 4123649"/>
              <a:gd name="connsiteX22" fmla="*/ 1008790 w 1911391"/>
              <a:gd name="connsiteY22" fmla="*/ 1097280 h 4123649"/>
              <a:gd name="connsiteX23" fmla="*/ 1911391 w 1911391"/>
              <a:gd name="connsiteY23" fmla="*/ 837708 h 4123649"/>
              <a:gd name="connsiteX24" fmla="*/ 1870095 w 1911391"/>
              <a:gd name="connsiteY24" fmla="*/ 0 h 4123649"/>
              <a:gd name="connsiteX25" fmla="*/ 1699014 w 1911391"/>
              <a:gd name="connsiteY25" fmla="*/ 100289 h 412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11391" h="4123649">
                <a:moveTo>
                  <a:pt x="1699014" y="100289"/>
                </a:moveTo>
                <a:cubicBezTo>
                  <a:pt x="1697048" y="285135"/>
                  <a:pt x="1695081" y="469982"/>
                  <a:pt x="1693115" y="654828"/>
                </a:cubicBezTo>
                <a:lnTo>
                  <a:pt x="949796" y="1026488"/>
                </a:lnTo>
                <a:lnTo>
                  <a:pt x="861306" y="1097280"/>
                </a:lnTo>
                <a:lnTo>
                  <a:pt x="796413" y="1156274"/>
                </a:lnTo>
                <a:lnTo>
                  <a:pt x="820010" y="1268361"/>
                </a:lnTo>
                <a:lnTo>
                  <a:pt x="867205" y="1244764"/>
                </a:lnTo>
                <a:lnTo>
                  <a:pt x="825910" y="1964485"/>
                </a:lnTo>
                <a:lnTo>
                  <a:pt x="743319" y="2530823"/>
                </a:lnTo>
                <a:lnTo>
                  <a:pt x="542740" y="2247654"/>
                </a:lnTo>
                <a:lnTo>
                  <a:pt x="412955" y="2318447"/>
                </a:lnTo>
                <a:lnTo>
                  <a:pt x="359860" y="2383339"/>
                </a:lnTo>
                <a:lnTo>
                  <a:pt x="666627" y="2766798"/>
                </a:lnTo>
                <a:lnTo>
                  <a:pt x="171081" y="3893574"/>
                </a:lnTo>
                <a:lnTo>
                  <a:pt x="76691" y="3852279"/>
                </a:lnTo>
                <a:lnTo>
                  <a:pt x="0" y="4058756"/>
                </a:lnTo>
                <a:lnTo>
                  <a:pt x="212377" y="4123649"/>
                </a:lnTo>
                <a:lnTo>
                  <a:pt x="300867" y="3923071"/>
                </a:lnTo>
                <a:lnTo>
                  <a:pt x="837708" y="2784496"/>
                </a:lnTo>
                <a:lnTo>
                  <a:pt x="961595" y="2265352"/>
                </a:lnTo>
                <a:lnTo>
                  <a:pt x="1032387" y="1557430"/>
                </a:lnTo>
                <a:lnTo>
                  <a:pt x="1008790" y="1209368"/>
                </a:lnTo>
                <a:lnTo>
                  <a:pt x="1008790" y="1097280"/>
                </a:lnTo>
                <a:lnTo>
                  <a:pt x="1911391" y="837708"/>
                </a:lnTo>
                <a:lnTo>
                  <a:pt x="1870095" y="0"/>
                </a:lnTo>
                <a:lnTo>
                  <a:pt x="1699014" y="100289"/>
                </a:lnTo>
                <a:close/>
              </a:path>
            </a:pathLst>
          </a:custGeom>
          <a:solidFill>
            <a:srgbClr val="1F497D">
              <a:alpha val="2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FE2F2F-9264-4F2C-9877-3EA92A051E2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Omschrijving werken – Nutsleidingen </a:t>
            </a:r>
          </a:p>
        </p:txBody>
      </p:sp>
      <p:sp>
        <p:nvSpPr>
          <p:cNvPr id="20483" name="Tijdelijke aanduiding voor voettekst 3">
            <a:extLst>
              <a:ext uri="{FF2B5EF4-FFF2-40B4-BE49-F238E27FC236}">
                <a16:creationId xmlns:a16="http://schemas.microsoft.com/office/drawing/2014/main" id="{2C2CE061-8E5D-0E12-26AD-7891DA74B071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530E63FC-1DD6-6315-0E47-02EF8DA5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17638" b="630"/>
          <a:stretch>
            <a:fillRect/>
          </a:stretch>
        </p:blipFill>
        <p:spPr bwMode="auto">
          <a:xfrm>
            <a:off x="4427538" y="1104900"/>
            <a:ext cx="4543425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EE6177B5-12E8-45EE-8034-7D853201FE8D}"/>
              </a:ext>
            </a:extLst>
          </p:cNvPr>
          <p:cNvSpPr txBox="1">
            <a:spLocks/>
          </p:cNvSpPr>
          <p:nvPr/>
        </p:nvSpPr>
        <p:spPr bwMode="auto">
          <a:xfrm>
            <a:off x="571500" y="795338"/>
            <a:ext cx="82296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900" dirty="0">
                <a:solidFill>
                  <a:schemeClr val="accent1"/>
                </a:solidFill>
              </a:rPr>
              <a:t> </a:t>
            </a:r>
            <a:endParaRPr lang="nl-BE" altLang="nl-BE" sz="1350" dirty="0">
              <a:solidFill>
                <a:schemeClr val="accent1"/>
              </a:solidFill>
            </a:endParaRP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Tijdens de infrastructuurwerken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Plaatselijke ingrepen t.b.v. rioleringswerken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endParaRPr lang="nl-BE" altLang="nl-BE"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FE2F2F-9264-4F2C-9877-3EA92A051E2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Omschrijving werken – Riolering </a:t>
            </a:r>
          </a:p>
        </p:txBody>
      </p:sp>
      <p:sp>
        <p:nvSpPr>
          <p:cNvPr id="21507" name="Tijdelijke aanduiding voor voettekst 3">
            <a:extLst>
              <a:ext uri="{FF2B5EF4-FFF2-40B4-BE49-F238E27FC236}">
                <a16:creationId xmlns:a16="http://schemas.microsoft.com/office/drawing/2014/main" id="{1B63BDB8-F45B-6C10-FE11-8DB1AA0A3676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EE6177B5-12E8-45EE-8034-7D853201FE8D}"/>
              </a:ext>
            </a:extLst>
          </p:cNvPr>
          <p:cNvSpPr txBox="1">
            <a:spLocks/>
          </p:cNvSpPr>
          <p:nvPr/>
        </p:nvSpPr>
        <p:spPr bwMode="auto">
          <a:xfrm>
            <a:off x="571500" y="795338"/>
            <a:ext cx="82296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rgbClr val="1F497D"/>
                </a:solidFill>
              </a:rPr>
              <a:t>Bestaande toestand: 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rgbClr val="1F497D"/>
                </a:solidFill>
              </a:rPr>
              <a:t>In de huidige toestand verloopt de afvoer van vuil- en </a:t>
            </a: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400" dirty="0">
                <a:solidFill>
                  <a:srgbClr val="1F497D"/>
                </a:solidFill>
              </a:rPr>
              <a:t>      regenwater gemengd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rgbClr val="1F497D"/>
                </a:solidFill>
              </a:rPr>
              <a:t>Beiden komen momenteel samen toe in de aanwezige </a:t>
            </a: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400" dirty="0">
                <a:solidFill>
                  <a:srgbClr val="1F497D"/>
                </a:solidFill>
              </a:rPr>
              <a:t>      leidingen onder de voetpaden</a:t>
            </a:r>
            <a:br>
              <a:rPr lang="nl-BE" altLang="nl-BE" sz="1350" dirty="0">
                <a:solidFill>
                  <a:schemeClr val="accent1"/>
                </a:solidFill>
              </a:rPr>
            </a:br>
            <a:r>
              <a:rPr lang="nl-BE" altLang="nl-BE" sz="900" dirty="0">
                <a:solidFill>
                  <a:schemeClr val="accent1"/>
                </a:solidFill>
              </a:rPr>
              <a:t> </a:t>
            </a:r>
            <a:endParaRPr lang="nl-BE" altLang="nl-BE" sz="1350" dirty="0">
              <a:solidFill>
                <a:schemeClr val="accent1"/>
              </a:solidFill>
            </a:endParaRP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Ontworpen toestand: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Bij een gescheiden riolering wordt een afvoer voorzien voor het</a:t>
            </a: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       vuilwater en een afzonderlijke afvoer voor het regenwater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Het vuilwater wordt afgevoerd naar een zuiveringsinstallatie 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Het regenwater stroomt via leidingen/grachten af naar een </a:t>
            </a:r>
          </a:p>
          <a:p>
            <a:pPr marL="0" indent="0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      nabijgelegen waterloop</a:t>
            </a:r>
            <a:endParaRPr lang="nl-BE" altLang="nl-BE" sz="900" dirty="0">
              <a:solidFill>
                <a:schemeClr val="accent1"/>
              </a:solidFill>
            </a:endParaRPr>
          </a:p>
        </p:txBody>
      </p:sp>
      <p:pic>
        <p:nvPicPr>
          <p:cNvPr id="21509" name="Picture 2" descr="huis">
            <a:extLst>
              <a:ext uri="{FF2B5EF4-FFF2-40B4-BE49-F238E27FC236}">
                <a16:creationId xmlns:a16="http://schemas.microsoft.com/office/drawing/2014/main" id="{552238B1-281D-25E1-D45A-E88CD5A1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1139825"/>
            <a:ext cx="34401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78FE2F2F-9264-4F2C-9877-3EA92A051E21}"/>
              </a:ext>
            </a:extLst>
          </p:cNvPr>
          <p:cNvSpPr txBox="1">
            <a:spLocks/>
          </p:cNvSpPr>
          <p:nvPr/>
        </p:nvSpPr>
        <p:spPr>
          <a:xfrm>
            <a:off x="457200" y="141288"/>
            <a:ext cx="8229600" cy="47942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3D79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nl-BE" altLang="nl-BE" sz="2400" b="1" dirty="0">
                <a:solidFill>
                  <a:srgbClr val="003D79"/>
                </a:solidFill>
                <a:latin typeface="+mj-lt"/>
                <a:ea typeface="+mj-ea"/>
                <a:cs typeface="+mj-cs"/>
              </a:rPr>
              <a:t>Omschrijving werken – Riolering </a:t>
            </a:r>
          </a:p>
        </p:txBody>
      </p:sp>
      <p:sp>
        <p:nvSpPr>
          <p:cNvPr id="22531" name="Tijdelijke aanduiding voor voettekst 3">
            <a:extLst>
              <a:ext uri="{FF2B5EF4-FFF2-40B4-BE49-F238E27FC236}">
                <a16:creationId xmlns:a16="http://schemas.microsoft.com/office/drawing/2014/main" id="{0D02DB61-B23B-DD88-439C-28F01D6E010D}"/>
              </a:ext>
            </a:extLst>
          </p:cNvPr>
          <p:cNvSpPr txBox="1">
            <a:spLocks/>
          </p:cNvSpPr>
          <p:nvPr/>
        </p:nvSpPr>
        <p:spPr bwMode="auto">
          <a:xfrm>
            <a:off x="0" y="4762500"/>
            <a:ext cx="52927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-265113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indent="-265113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indent="-2730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indent="-27305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indent="-27305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nl-BE" altLang="nl-BE" sz="800">
                <a:solidFill>
                  <a:schemeClr val="bg1"/>
                </a:solidFill>
              </a:rPr>
              <a:t>Bewonersvergadering – Willebroek Bezelaerstraat</a:t>
            </a:r>
          </a:p>
        </p:txBody>
      </p:sp>
      <p:pic>
        <p:nvPicPr>
          <p:cNvPr id="22532" name="Afbeelding 3">
            <a:extLst>
              <a:ext uri="{FF2B5EF4-FFF2-40B4-BE49-F238E27FC236}">
                <a16:creationId xmlns:a16="http://schemas.microsoft.com/office/drawing/2014/main" id="{AB2D86FE-E04B-C9BD-703B-58614D7F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420813"/>
            <a:ext cx="7566025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jdelijke aanduiding voor inhoud 2">
            <a:extLst>
              <a:ext uri="{FF2B5EF4-FFF2-40B4-BE49-F238E27FC236}">
                <a16:creationId xmlns:a16="http://schemas.microsoft.com/office/drawing/2014/main" id="{EE6177B5-12E8-45EE-8034-7D853201FE8D}"/>
              </a:ext>
            </a:extLst>
          </p:cNvPr>
          <p:cNvSpPr txBox="1">
            <a:spLocks/>
          </p:cNvSpPr>
          <p:nvPr/>
        </p:nvSpPr>
        <p:spPr bwMode="auto">
          <a:xfrm>
            <a:off x="571500" y="795338"/>
            <a:ext cx="58007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6700" indent="-2667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22300" indent="-266700">
              <a:spcBef>
                <a:spcPct val="200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990600" indent="-3683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46200" indent="-2667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034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606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178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75000" indent="-266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r>
              <a:rPr lang="nl-BE" altLang="nl-BE" sz="1600" dirty="0">
                <a:solidFill>
                  <a:schemeClr val="accent1"/>
                </a:solidFill>
              </a:rPr>
              <a:t>Ontworpen toestand: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Aanleg gescheiden stelsel DWA &amp; RWA voor </a:t>
            </a:r>
            <a:r>
              <a:rPr lang="nl-BE" altLang="nl-BE" sz="1400" dirty="0" err="1">
                <a:solidFill>
                  <a:schemeClr val="accent1"/>
                </a:solidFill>
              </a:rPr>
              <a:t>Bezelaerstraat</a:t>
            </a:r>
            <a:r>
              <a:rPr lang="nl-BE" altLang="nl-BE" sz="1400" dirty="0">
                <a:solidFill>
                  <a:schemeClr val="accent1"/>
                </a:solidFill>
              </a:rPr>
              <a:t> tot HN°29</a:t>
            </a:r>
          </a:p>
          <a:p>
            <a:pPr marL="257175" indent="-257175" defTabSz="685800" eaLnBrk="1" fontAlgn="auto" hangingPunct="1">
              <a:spcAft>
                <a:spcPts val="0"/>
              </a:spcAft>
              <a:buClr>
                <a:srgbClr val="1F497D"/>
              </a:buClr>
              <a:defRPr/>
            </a:pPr>
            <a:r>
              <a:rPr lang="nl-BE" altLang="nl-BE" sz="1400" dirty="0">
                <a:solidFill>
                  <a:schemeClr val="accent1"/>
                </a:solidFill>
              </a:rPr>
              <a:t>Vuilwater wordt van Grootbroekloop gehaald</a:t>
            </a:r>
          </a:p>
          <a:p>
            <a:pPr eaLnBrk="1" fontAlgn="auto" hangingPunct="1">
              <a:spcAft>
                <a:spcPts val="0"/>
              </a:spcAft>
              <a:buClr>
                <a:srgbClr val="1F497D"/>
              </a:buClr>
              <a:buFont typeface="Arial" panose="020B0604020202020204" pitchFamily="34" charset="0"/>
              <a:buNone/>
              <a:defRPr/>
            </a:pPr>
            <a:endParaRPr lang="nl-BE" altLang="nl-BE" sz="9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2.xml><?xml version="1.0" encoding="utf-8"?>
<a:theme xmlns:a="http://schemas.openxmlformats.org/drawingml/2006/main" name="1_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3.xml><?xml version="1.0" encoding="utf-8"?>
<a:theme xmlns:a="http://schemas.openxmlformats.org/drawingml/2006/main" name="2_Pidpa presentatie">
  <a:themeElements>
    <a:clrScheme name="Pidpa 2">
      <a:dk1>
        <a:srgbClr val="1F497D"/>
      </a:dk1>
      <a:lt1>
        <a:sysClr val="window" lastClr="FFFFFF"/>
      </a:lt1>
      <a:dk2>
        <a:srgbClr val="0076A9"/>
      </a:dk2>
      <a:lt2>
        <a:srgbClr val="EEECE1"/>
      </a:lt2>
      <a:accent1>
        <a:srgbClr val="1F497D"/>
      </a:accent1>
      <a:accent2>
        <a:srgbClr val="00ADD8"/>
      </a:accent2>
      <a:accent3>
        <a:srgbClr val="FDEA32"/>
      </a:accent3>
      <a:accent4>
        <a:srgbClr val="0076A9"/>
      </a:accent4>
      <a:accent5>
        <a:srgbClr val="6CB33F"/>
      </a:accent5>
      <a:accent6>
        <a:srgbClr val="FDEA32"/>
      </a:accent6>
      <a:hlink>
        <a:srgbClr val="1F497D"/>
      </a:hlink>
      <a:folHlink>
        <a:srgbClr val="00ADD8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chaduw bovenaan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-#1287827-v4-presentatie_sjabloon_formaat_16_9.PPTX [Alleen-lezen]" id="{66086A4C-851F-4749-9666-97016024517E}" vid="{C79C2491-58D4-4A84-9AA1-66189CB79F76}"/>
    </a:ext>
  </a:extLst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Pidpa presentatie 16-9</Template>
  <TotalTime>159</TotalTime>
  <Words>1084</Words>
  <Application>Microsoft Office PowerPoint</Application>
  <PresentationFormat>Diavoorstelling (16:9)</PresentationFormat>
  <Paragraphs>230</Paragraphs>
  <Slides>41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41</vt:i4>
      </vt:variant>
    </vt:vector>
  </HeadingPairs>
  <TitlesOfParts>
    <vt:vector size="50" baseType="lpstr">
      <vt:lpstr>Arial</vt:lpstr>
      <vt:lpstr>Calibri</vt:lpstr>
      <vt:lpstr>Century Gothic</vt:lpstr>
      <vt:lpstr>Courier New</vt:lpstr>
      <vt:lpstr>Symbol</vt:lpstr>
      <vt:lpstr>Wingdings</vt:lpstr>
      <vt:lpstr>Pidpa presentatie</vt:lpstr>
      <vt:lpstr>1_Pidpa presentatie</vt:lpstr>
      <vt:lpstr>2_Pidpa presentatie</vt:lpstr>
      <vt:lpstr>Toelichting bewoners  </vt:lpstr>
      <vt:lpstr>PowerPoint-presentatie</vt:lpstr>
      <vt:lpstr>1. Voorwoord</vt:lpstr>
      <vt:lpstr>Projectteam</vt:lpstr>
      <vt:lpstr>2. Voorstelling project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3. Pidpa, uw waterpartner</vt:lpstr>
      <vt:lpstr>PowerPoint-presentatie</vt:lpstr>
      <vt:lpstr>PowerPoint-presentatie</vt:lpstr>
      <vt:lpstr>PowerPoint-presentatie</vt:lpstr>
      <vt:lpstr>PowerPoint-presentatie</vt:lpstr>
      <vt:lpstr>4. Regelgeving</vt:lpstr>
      <vt:lpstr>PowerPoint-presentatie</vt:lpstr>
      <vt:lpstr>5. Riolering en afkoppelen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6. Hinder in onze straat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7. Vragen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sts</dc:creator>
  <cp:lastModifiedBy>Luckx, Jari</cp:lastModifiedBy>
  <cp:revision>171</cp:revision>
  <dcterms:created xsi:type="dcterms:W3CDTF">2019-05-13T08:37:24Z</dcterms:created>
  <dcterms:modified xsi:type="dcterms:W3CDTF">2024-03-05T10:21:21Z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2021-08-30T06:25:33Z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35016ce8-a46e-4785-8e52-eef6fcbb7d15</vt:lpwstr>
  </property>
  <property fmtid="{D5CDD505-2E9C-101B-9397-08002B2CF9AE}" pid="8" name="MSIP_Label_43f08ec5-d6d9-4227-8387-ccbfcb3632c4_ContentBits">
    <vt:lpwstr>0</vt:lpwstr>
  </property>
</Properties>
</file>